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1"/>
    <p:sldMasterId id="214748370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2" r:id="rId4"/>
    <p:sldId id="275" r:id="rId5"/>
    <p:sldId id="294" r:id="rId6"/>
    <p:sldId id="291" r:id="rId7"/>
    <p:sldId id="276" r:id="rId8"/>
    <p:sldId id="288" r:id="rId9"/>
    <p:sldId id="289" r:id="rId10"/>
    <p:sldId id="280" r:id="rId11"/>
    <p:sldId id="292" r:id="rId12"/>
    <p:sldId id="293" r:id="rId13"/>
    <p:sldId id="290" r:id="rId14"/>
    <p:sldId id="277" r:id="rId15"/>
    <p:sldId id="260" r:id="rId16"/>
    <p:sldId id="295" r:id="rId17"/>
    <p:sldId id="263" r:id="rId18"/>
    <p:sldId id="268" r:id="rId19"/>
    <p:sldId id="266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949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44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83C"/>
    <a:srgbClr val="DD5C30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9" autoAdjust="0"/>
    <p:restoredTop sz="94727" autoAdjust="0"/>
  </p:normalViewPr>
  <p:slideViewPr>
    <p:cSldViewPr snapToGrid="0" snapToObjects="1" showGuides="1">
      <p:cViewPr varScale="1">
        <p:scale>
          <a:sx n="82" d="100"/>
          <a:sy n="82" d="100"/>
        </p:scale>
        <p:origin x="1171" y="58"/>
      </p:cViewPr>
      <p:guideLst>
        <p:guide pos="5949"/>
        <p:guide orient="horz" pos="2160"/>
        <p:guide pos="44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37" d="100"/>
          <a:sy n="137" d="100"/>
        </p:scale>
        <p:origin x="474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zemlja_pc\bm4\BM\PROJ\2022\COST_2022\COST_Serbia_2022\Performance-in-COST_2022\BM_sub-fileds-distribution_for-pdf_CA151-21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nkovic\Documents\zemlja_pc\bm4\BM\PROJ\2019\COST_2019\COST_Serbia_2019\Performance-in-COST_2019\sub-fileds-distribution_for-pdf_CA151-18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costassociation-my.sharepoint.com/personal/christer_halen_cost_eu/Documents/190131-CountryStats/root2019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costassociation-my.sharepoint.com/personal/christer_halen_cost_eu/Documents/190131-CountryStats/root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SCIENCE FIELDS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suma!$G$108</c:f>
              <c:strCache>
                <c:ptCount val="1"/>
                <c:pt idx="0">
                  <c:v>CA151-182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suma!$A$109:$A$114</c:f>
              <c:strCache>
                <c:ptCount val="6"/>
                <c:pt idx="0">
                  <c:v>Natural Sciences</c:v>
                </c:pt>
                <c:pt idx="1">
                  <c:v>Engineering and technology</c:v>
                </c:pt>
                <c:pt idx="2">
                  <c:v>Medical and Health Sciences</c:v>
                </c:pt>
                <c:pt idx="3">
                  <c:v>Agricultural sciences</c:v>
                </c:pt>
                <c:pt idx="4">
                  <c:v>Social Sciences</c:v>
                </c:pt>
                <c:pt idx="5">
                  <c:v>Humanities</c:v>
                </c:pt>
              </c:strCache>
            </c:strRef>
          </c:cat>
          <c:val>
            <c:numRef>
              <c:f>suma!$G$109:$G$114</c:f>
              <c:numCache>
                <c:formatCode>General</c:formatCode>
                <c:ptCount val="6"/>
                <c:pt idx="0">
                  <c:v>171</c:v>
                </c:pt>
                <c:pt idx="1">
                  <c:v>100</c:v>
                </c:pt>
                <c:pt idx="2">
                  <c:v>99</c:v>
                </c:pt>
                <c:pt idx="3">
                  <c:v>43</c:v>
                </c:pt>
                <c:pt idx="4">
                  <c:v>95</c:v>
                </c:pt>
                <c:pt idx="5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5-4D68-914E-9AFD50C1F732}"/>
            </c:ext>
          </c:extLst>
        </c:ser>
        <c:ser>
          <c:idx val="2"/>
          <c:order val="1"/>
          <c:tx>
            <c:strRef>
              <c:f>suma!$B$108</c:f>
              <c:strCache>
                <c:ptCount val="1"/>
                <c:pt idx="0">
                  <c:v>CA151-201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suma!$B$109:$B$114</c:f>
              <c:numCache>
                <c:formatCode>General</c:formatCode>
                <c:ptCount val="6"/>
                <c:pt idx="0">
                  <c:v>220</c:v>
                </c:pt>
                <c:pt idx="1">
                  <c:v>154</c:v>
                </c:pt>
                <c:pt idx="2">
                  <c:v>129</c:v>
                </c:pt>
                <c:pt idx="3">
                  <c:v>58</c:v>
                </c:pt>
                <c:pt idx="4">
                  <c:v>135</c:v>
                </c:pt>
                <c:pt idx="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45-4D68-914E-9AFD50C1F7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-1453871888"/>
        <c:axId val="-1453866992"/>
      </c:barChart>
      <c:catAx>
        <c:axId val="-145387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53866992"/>
        <c:crosses val="autoZero"/>
        <c:auto val="1"/>
        <c:lblAlgn val="ctr"/>
        <c:lblOffset val="100"/>
        <c:noMultiLvlLbl val="0"/>
      </c:catAx>
      <c:valAx>
        <c:axId val="-1453866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5387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Serbian participation OC-2015-2018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AFAA"/>
            </a:solidFill>
            <a:ln>
              <a:solidFill>
                <a:srgbClr val="00AFAA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RS!$B$54:$B$60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RS!$C$54:$C$60</c:f>
              <c:numCache>
                <c:formatCode>[$€-2]\ #,##0</c:formatCode>
                <c:ptCount val="7"/>
                <c:pt idx="0">
                  <c:v>370000</c:v>
                </c:pt>
                <c:pt idx="1">
                  <c:v>531000</c:v>
                </c:pt>
                <c:pt idx="2">
                  <c:v>671000</c:v>
                </c:pt>
                <c:pt idx="3">
                  <c:v>865000</c:v>
                </c:pt>
                <c:pt idx="4">
                  <c:v>848000</c:v>
                </c:pt>
                <c:pt idx="5">
                  <c:v>814000</c:v>
                </c:pt>
                <c:pt idx="6">
                  <c:v>1041000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58-48DE-8596-A90348702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1871184"/>
        <c:axId val="1591873904"/>
      </c:barChart>
      <c:catAx>
        <c:axId val="159187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1873904"/>
        <c:crosses val="autoZero"/>
        <c:auto val="1"/>
        <c:lblAlgn val="ctr"/>
        <c:lblOffset val="100"/>
        <c:noMultiLvlLbl val="0"/>
      </c:catAx>
      <c:valAx>
        <c:axId val="159187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€-2]\ 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187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AFA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RS!$B$72:$B$78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RS!$C$72:$C$78</c:f>
              <c:numCache>
                <c:formatCode>0.0%</c:formatCode>
                <c:ptCount val="7"/>
                <c:pt idx="0">
                  <c:v>1.7000000000000001E-2</c:v>
                </c:pt>
                <c:pt idx="1">
                  <c:v>1.7000000000000001E-2</c:v>
                </c:pt>
                <c:pt idx="2">
                  <c:v>1.7999999999999999E-2</c:v>
                </c:pt>
                <c:pt idx="3">
                  <c:v>2.4E-2</c:v>
                </c:pt>
                <c:pt idx="4">
                  <c:v>2.5999999999999999E-2</c:v>
                </c:pt>
                <c:pt idx="5">
                  <c:v>2.8000000000000001E-2</c:v>
                </c:pt>
                <c:pt idx="6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D-40A0-8153-3FBC0E326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1878256"/>
        <c:axId val="1591882608"/>
      </c:barChart>
      <c:catAx>
        <c:axId val="159187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1882608"/>
        <c:crosses val="autoZero"/>
        <c:auto val="1"/>
        <c:lblAlgn val="ctr"/>
        <c:lblOffset val="100"/>
        <c:noMultiLvlLbl val="0"/>
      </c:catAx>
      <c:valAx>
        <c:axId val="159188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187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0F2AFB-B99D-4877-A8CE-29A49BF1FD2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450365-E1EA-4189-AD9C-849A4D5FA09A}">
      <dgm:prSet phldrT="[Text]"/>
      <dgm:spPr/>
      <dgm:t>
        <a:bodyPr/>
        <a:lstStyle/>
        <a:p>
          <a:r>
            <a:rPr lang="en-US" dirty="0"/>
            <a:t>Be a WG leader</a:t>
          </a:r>
          <a:endParaRPr lang="en-GB" dirty="0"/>
        </a:p>
      </dgm:t>
    </dgm:pt>
    <dgm:pt modelId="{DE6C3088-BC01-4B69-AFAB-C9067B90ACE7}" type="parTrans" cxnId="{2B3B41FD-DAC1-49E9-BCA1-BC2403C6B438}">
      <dgm:prSet/>
      <dgm:spPr/>
      <dgm:t>
        <a:bodyPr/>
        <a:lstStyle/>
        <a:p>
          <a:endParaRPr lang="en-GB"/>
        </a:p>
      </dgm:t>
    </dgm:pt>
    <dgm:pt modelId="{8FD04225-73AF-44CE-8F45-725A28396A41}" type="sibTrans" cxnId="{2B3B41FD-DAC1-49E9-BCA1-BC2403C6B438}">
      <dgm:prSet/>
      <dgm:spPr/>
      <dgm:t>
        <a:bodyPr/>
        <a:lstStyle/>
        <a:p>
          <a:r>
            <a:rPr lang="en-US" dirty="0"/>
            <a:t>Be a MC member or substitute</a:t>
          </a:r>
          <a:endParaRPr lang="en-GB" dirty="0"/>
        </a:p>
      </dgm:t>
    </dgm:pt>
    <dgm:pt modelId="{83A688C1-0495-4345-A9C5-D519EA15C9FD}">
      <dgm:prSet phldrT="[Text]"/>
      <dgm:spPr/>
      <dgm:t>
        <a:bodyPr/>
        <a:lstStyle/>
        <a:p>
          <a:r>
            <a:rPr lang="en-US" dirty="0"/>
            <a:t>Make your own consortium</a:t>
          </a:r>
          <a:endParaRPr lang="en-GB" dirty="0"/>
        </a:p>
      </dgm:t>
    </dgm:pt>
    <dgm:pt modelId="{6C2514FF-8D2E-4E47-ADB4-BEE913A487D6}" type="parTrans" cxnId="{0B00FEDD-7417-43CE-A15C-8DF1326AB27A}">
      <dgm:prSet/>
      <dgm:spPr/>
      <dgm:t>
        <a:bodyPr/>
        <a:lstStyle/>
        <a:p>
          <a:endParaRPr lang="en-GB"/>
        </a:p>
      </dgm:t>
    </dgm:pt>
    <dgm:pt modelId="{CBF9E0F3-BC08-4844-86EF-AE6FF09443C3}" type="sibTrans" cxnId="{0B00FEDD-7417-43CE-A15C-8DF1326AB27A}">
      <dgm:prSet/>
      <dgm:spPr/>
      <dgm:t>
        <a:bodyPr/>
        <a:lstStyle/>
        <a:p>
          <a:endParaRPr lang="en-GB"/>
        </a:p>
      </dgm:t>
    </dgm:pt>
    <dgm:pt modelId="{8ABA95CF-373B-462D-BA96-6319BBAD1076}">
      <dgm:prSet phldrT="[Text]"/>
      <dgm:spPr/>
      <dgm:t>
        <a:bodyPr/>
        <a:lstStyle/>
        <a:p>
          <a:r>
            <a:rPr lang="en-US" dirty="0"/>
            <a:t>Become an Expert</a:t>
          </a:r>
          <a:endParaRPr lang="en-GB" dirty="0"/>
        </a:p>
      </dgm:t>
    </dgm:pt>
    <dgm:pt modelId="{F5AE777D-F17A-457B-8060-7393319E3C8C}" type="parTrans" cxnId="{9F74BAA3-0967-47B8-B89E-8B124213C34B}">
      <dgm:prSet/>
      <dgm:spPr/>
      <dgm:t>
        <a:bodyPr/>
        <a:lstStyle/>
        <a:p>
          <a:endParaRPr lang="en-GB"/>
        </a:p>
      </dgm:t>
    </dgm:pt>
    <dgm:pt modelId="{D7AF7797-D265-4D68-9FD3-A2709741D9FF}" type="sibTrans" cxnId="{9F74BAA3-0967-47B8-B89E-8B124213C34B}">
      <dgm:prSet custT="1"/>
      <dgm:spPr/>
      <dgm:t>
        <a:bodyPr/>
        <a:lstStyle/>
        <a:p>
          <a:r>
            <a:rPr lang="en-US" sz="1700" dirty="0"/>
            <a:t>Be a Chair</a:t>
          </a:r>
          <a:endParaRPr lang="en-GB" sz="1700" dirty="0"/>
        </a:p>
      </dgm:t>
    </dgm:pt>
    <dgm:pt modelId="{CCA6FDE8-3F44-40CF-A9B7-2DC701BC7CDB}">
      <dgm:prSet phldrT="[Text]"/>
      <dgm:spPr/>
      <dgm:t>
        <a:bodyPr/>
        <a:lstStyle/>
        <a:p>
          <a:r>
            <a:rPr lang="en-US" dirty="0"/>
            <a:t>Enroll in COST pool of experts</a:t>
          </a:r>
          <a:endParaRPr lang="en-GB" dirty="0"/>
        </a:p>
      </dgm:t>
    </dgm:pt>
    <dgm:pt modelId="{6164B07B-B3D8-4D84-8103-6CD6A6AA460B}" type="parTrans" cxnId="{C65A9D31-4BB2-49A6-9108-E56DC747EB20}">
      <dgm:prSet/>
      <dgm:spPr/>
      <dgm:t>
        <a:bodyPr/>
        <a:lstStyle/>
        <a:p>
          <a:endParaRPr lang="en-GB"/>
        </a:p>
      </dgm:t>
    </dgm:pt>
    <dgm:pt modelId="{FFDFE813-75D2-4885-9DE9-69BC5F192C3D}" type="sibTrans" cxnId="{C65A9D31-4BB2-49A6-9108-E56DC747EB20}">
      <dgm:prSet/>
      <dgm:spPr/>
      <dgm:t>
        <a:bodyPr/>
        <a:lstStyle/>
        <a:p>
          <a:endParaRPr lang="en-GB"/>
        </a:p>
      </dgm:t>
    </dgm:pt>
    <dgm:pt modelId="{C65F1354-676D-4379-9674-5E075389CCFF}">
      <dgm:prSet phldrT="[Text]"/>
      <dgm:spPr/>
      <dgm:t>
        <a:bodyPr/>
        <a:lstStyle/>
        <a:p>
          <a:r>
            <a:rPr lang="en-US" dirty="0"/>
            <a:t>Become a Grant Holder</a:t>
          </a:r>
          <a:endParaRPr lang="en-GB" dirty="0"/>
        </a:p>
      </dgm:t>
    </dgm:pt>
    <dgm:pt modelId="{087B5164-D43D-4909-933C-95BDE039E4AD}" type="parTrans" cxnId="{F5A38729-3F8C-4195-ACAC-761570B0460C}">
      <dgm:prSet/>
      <dgm:spPr/>
      <dgm:t>
        <a:bodyPr/>
        <a:lstStyle/>
        <a:p>
          <a:endParaRPr lang="en-GB"/>
        </a:p>
      </dgm:t>
    </dgm:pt>
    <dgm:pt modelId="{B20D2248-BAF3-4A04-A565-6C956CC9B09F}" type="sibTrans" cxnId="{F5A38729-3F8C-4195-ACAC-761570B0460C}">
      <dgm:prSet/>
      <dgm:spPr/>
      <dgm:t>
        <a:bodyPr/>
        <a:lstStyle/>
        <a:p>
          <a:r>
            <a:rPr lang="en-US" dirty="0"/>
            <a:t>Be a participant of COST Action</a:t>
          </a:r>
          <a:endParaRPr lang="en-GB" dirty="0"/>
        </a:p>
      </dgm:t>
    </dgm:pt>
    <dgm:pt modelId="{CBB670C4-A34B-43D8-9119-E88D25444CB3}">
      <dgm:prSet phldrT="[Text]"/>
      <dgm:spPr/>
      <dgm:t>
        <a:bodyPr/>
        <a:lstStyle/>
        <a:p>
          <a:r>
            <a:rPr lang="en-US" dirty="0"/>
            <a:t>Ask for the guide: </a:t>
          </a:r>
          <a:r>
            <a:rPr lang="en-GB" b="1" dirty="0"/>
            <a:t>COST Action Grant Holder - Role and requirements</a:t>
          </a:r>
          <a:endParaRPr lang="en-GB" dirty="0"/>
        </a:p>
      </dgm:t>
    </dgm:pt>
    <dgm:pt modelId="{7E17F222-CAB2-4185-82EE-CAD32F8742F2}" type="parTrans" cxnId="{5509BAA9-7B14-4FEB-AAC0-B42356ADA73F}">
      <dgm:prSet/>
      <dgm:spPr/>
      <dgm:t>
        <a:bodyPr/>
        <a:lstStyle/>
        <a:p>
          <a:endParaRPr lang="en-GB"/>
        </a:p>
      </dgm:t>
    </dgm:pt>
    <dgm:pt modelId="{E432AE77-1517-4A35-A8CB-0A711878652C}" type="sibTrans" cxnId="{5509BAA9-7B14-4FEB-AAC0-B42356ADA73F}">
      <dgm:prSet/>
      <dgm:spPr/>
      <dgm:t>
        <a:bodyPr/>
        <a:lstStyle/>
        <a:p>
          <a:endParaRPr lang="en-GB"/>
        </a:p>
      </dgm:t>
    </dgm:pt>
    <dgm:pt modelId="{54454375-95A7-4A64-96AA-FADB91F9BB59}" type="pres">
      <dgm:prSet presAssocID="{330F2AFB-B99D-4877-A8CE-29A49BF1FD23}" presName="Name0" presStyleCnt="0">
        <dgm:presLayoutVars>
          <dgm:chMax/>
          <dgm:chPref/>
          <dgm:dir/>
          <dgm:animLvl val="lvl"/>
        </dgm:presLayoutVars>
      </dgm:prSet>
      <dgm:spPr/>
    </dgm:pt>
    <dgm:pt modelId="{696611BD-7DEC-4CC3-BB40-4AA94F009CA0}" type="pres">
      <dgm:prSet presAssocID="{2A450365-E1EA-4189-AD9C-849A4D5FA09A}" presName="composite" presStyleCnt="0"/>
      <dgm:spPr/>
    </dgm:pt>
    <dgm:pt modelId="{CC8A2189-3E30-4C21-85FB-FBDCADC63928}" type="pres">
      <dgm:prSet presAssocID="{2A450365-E1EA-4189-AD9C-849A4D5FA09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D51AF11A-03DC-4B9E-BC1E-C2F3780A61FC}" type="pres">
      <dgm:prSet presAssocID="{2A450365-E1EA-4189-AD9C-849A4D5FA09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6AA6401-1830-47F8-B760-350C55852767}" type="pres">
      <dgm:prSet presAssocID="{2A450365-E1EA-4189-AD9C-849A4D5FA09A}" presName="BalanceSpacing" presStyleCnt="0"/>
      <dgm:spPr/>
    </dgm:pt>
    <dgm:pt modelId="{EEB4355F-72F1-438C-A28D-E7E9CB630785}" type="pres">
      <dgm:prSet presAssocID="{2A450365-E1EA-4189-AD9C-849A4D5FA09A}" presName="BalanceSpacing1" presStyleCnt="0"/>
      <dgm:spPr/>
    </dgm:pt>
    <dgm:pt modelId="{AD63DE8F-F89D-4EC7-B745-36FC26856BF5}" type="pres">
      <dgm:prSet presAssocID="{8FD04225-73AF-44CE-8F45-725A28396A41}" presName="Accent1Text" presStyleLbl="node1" presStyleIdx="1" presStyleCnt="6"/>
      <dgm:spPr/>
    </dgm:pt>
    <dgm:pt modelId="{0125F9DE-F255-426F-A36C-17756763974F}" type="pres">
      <dgm:prSet presAssocID="{8FD04225-73AF-44CE-8F45-725A28396A41}" presName="spaceBetweenRectangles" presStyleCnt="0"/>
      <dgm:spPr/>
    </dgm:pt>
    <dgm:pt modelId="{7405D18D-E19F-4EAE-AFF5-7F7288F8BA03}" type="pres">
      <dgm:prSet presAssocID="{8ABA95CF-373B-462D-BA96-6319BBAD1076}" presName="composite" presStyleCnt="0"/>
      <dgm:spPr/>
    </dgm:pt>
    <dgm:pt modelId="{2E81E4D0-952E-43BB-82D0-B9AAEE243FC1}" type="pres">
      <dgm:prSet presAssocID="{8ABA95CF-373B-462D-BA96-6319BBAD107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CA933C1E-B003-45A3-98AC-93E3F4657990}" type="pres">
      <dgm:prSet presAssocID="{8ABA95CF-373B-462D-BA96-6319BBAD107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4353099-2D91-4A3C-A0CC-096D46AF4787}" type="pres">
      <dgm:prSet presAssocID="{8ABA95CF-373B-462D-BA96-6319BBAD1076}" presName="BalanceSpacing" presStyleCnt="0"/>
      <dgm:spPr/>
    </dgm:pt>
    <dgm:pt modelId="{4370A545-B161-44E8-BC16-8F2592DD8E95}" type="pres">
      <dgm:prSet presAssocID="{8ABA95CF-373B-462D-BA96-6319BBAD1076}" presName="BalanceSpacing1" presStyleCnt="0"/>
      <dgm:spPr/>
    </dgm:pt>
    <dgm:pt modelId="{1D0DCC5C-66A4-4D09-921C-759730D44D79}" type="pres">
      <dgm:prSet presAssocID="{D7AF7797-D265-4D68-9FD3-A2709741D9FF}" presName="Accent1Text" presStyleLbl="node1" presStyleIdx="3" presStyleCnt="6"/>
      <dgm:spPr/>
    </dgm:pt>
    <dgm:pt modelId="{9B9CBAD7-7CE0-4995-84C5-DF4D60C9F0A1}" type="pres">
      <dgm:prSet presAssocID="{D7AF7797-D265-4D68-9FD3-A2709741D9FF}" presName="spaceBetweenRectangles" presStyleCnt="0"/>
      <dgm:spPr/>
    </dgm:pt>
    <dgm:pt modelId="{F5608D7D-8F92-47B7-B865-8087D5FA1F27}" type="pres">
      <dgm:prSet presAssocID="{C65F1354-676D-4379-9674-5E075389CCFF}" presName="composite" presStyleCnt="0"/>
      <dgm:spPr/>
    </dgm:pt>
    <dgm:pt modelId="{EF03E877-320D-4177-81BF-B71A2B1DA498}" type="pres">
      <dgm:prSet presAssocID="{C65F1354-676D-4379-9674-5E075389CCF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95F3B74-C970-478F-9768-C27BB4F7B879}" type="pres">
      <dgm:prSet presAssocID="{C65F1354-676D-4379-9674-5E075389CCF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95BF01D-CA6C-4B6B-B03B-3ABF7B4C3925}" type="pres">
      <dgm:prSet presAssocID="{C65F1354-676D-4379-9674-5E075389CCFF}" presName="BalanceSpacing" presStyleCnt="0"/>
      <dgm:spPr/>
    </dgm:pt>
    <dgm:pt modelId="{B92EB789-CFB2-462B-8EB8-B41CE5228960}" type="pres">
      <dgm:prSet presAssocID="{C65F1354-676D-4379-9674-5E075389CCFF}" presName="BalanceSpacing1" presStyleCnt="0"/>
      <dgm:spPr/>
    </dgm:pt>
    <dgm:pt modelId="{6BCF421A-25EB-4766-8B57-E173FD6E9D5B}" type="pres">
      <dgm:prSet presAssocID="{B20D2248-BAF3-4A04-A565-6C956CC9B09F}" presName="Accent1Text" presStyleLbl="node1" presStyleIdx="5" presStyleCnt="6"/>
      <dgm:spPr/>
    </dgm:pt>
  </dgm:ptLst>
  <dgm:cxnLst>
    <dgm:cxn modelId="{895C0801-927A-4FD0-8046-BBF047012A33}" type="presOf" srcId="{330F2AFB-B99D-4877-A8CE-29A49BF1FD23}" destId="{54454375-95A7-4A64-96AA-FADB91F9BB59}" srcOrd="0" destOrd="0" presId="urn:microsoft.com/office/officeart/2008/layout/AlternatingHexagons"/>
    <dgm:cxn modelId="{369CB01E-2C80-4E20-9F52-E1FDCE04CBB4}" type="presOf" srcId="{C65F1354-676D-4379-9674-5E075389CCFF}" destId="{EF03E877-320D-4177-81BF-B71A2B1DA498}" srcOrd="0" destOrd="0" presId="urn:microsoft.com/office/officeart/2008/layout/AlternatingHexagons"/>
    <dgm:cxn modelId="{F5A38729-3F8C-4195-ACAC-761570B0460C}" srcId="{330F2AFB-B99D-4877-A8CE-29A49BF1FD23}" destId="{C65F1354-676D-4379-9674-5E075389CCFF}" srcOrd="2" destOrd="0" parTransId="{087B5164-D43D-4909-933C-95BDE039E4AD}" sibTransId="{B20D2248-BAF3-4A04-A565-6C956CC9B09F}"/>
    <dgm:cxn modelId="{C65A9D31-4BB2-49A6-9108-E56DC747EB20}" srcId="{8ABA95CF-373B-462D-BA96-6319BBAD1076}" destId="{CCA6FDE8-3F44-40CF-A9B7-2DC701BC7CDB}" srcOrd="0" destOrd="0" parTransId="{6164B07B-B3D8-4D84-8103-6CD6A6AA460B}" sibTransId="{FFDFE813-75D2-4885-9DE9-69BC5F192C3D}"/>
    <dgm:cxn modelId="{09A5204D-7BE9-4043-AA1C-2E15D17603A7}" type="presOf" srcId="{B20D2248-BAF3-4A04-A565-6C956CC9B09F}" destId="{6BCF421A-25EB-4766-8B57-E173FD6E9D5B}" srcOrd="0" destOrd="0" presId="urn:microsoft.com/office/officeart/2008/layout/AlternatingHexagons"/>
    <dgm:cxn modelId="{0D43B258-C2CA-4958-9441-98F51CFC3524}" type="presOf" srcId="{CCA6FDE8-3F44-40CF-A9B7-2DC701BC7CDB}" destId="{CA933C1E-B003-45A3-98AC-93E3F4657990}" srcOrd="0" destOrd="0" presId="urn:microsoft.com/office/officeart/2008/layout/AlternatingHexagons"/>
    <dgm:cxn modelId="{1038CB58-19D6-454A-92AC-8426EECD2878}" type="presOf" srcId="{8FD04225-73AF-44CE-8F45-725A28396A41}" destId="{AD63DE8F-F89D-4EC7-B745-36FC26856BF5}" srcOrd="0" destOrd="0" presId="urn:microsoft.com/office/officeart/2008/layout/AlternatingHexagons"/>
    <dgm:cxn modelId="{9F74BAA3-0967-47B8-B89E-8B124213C34B}" srcId="{330F2AFB-B99D-4877-A8CE-29A49BF1FD23}" destId="{8ABA95CF-373B-462D-BA96-6319BBAD1076}" srcOrd="1" destOrd="0" parTransId="{F5AE777D-F17A-457B-8060-7393319E3C8C}" sibTransId="{D7AF7797-D265-4D68-9FD3-A2709741D9FF}"/>
    <dgm:cxn modelId="{5509BAA9-7B14-4FEB-AAC0-B42356ADA73F}" srcId="{C65F1354-676D-4379-9674-5E075389CCFF}" destId="{CBB670C4-A34B-43D8-9119-E88D25444CB3}" srcOrd="0" destOrd="0" parTransId="{7E17F222-CAB2-4185-82EE-CAD32F8742F2}" sibTransId="{E432AE77-1517-4A35-A8CB-0A711878652C}"/>
    <dgm:cxn modelId="{CFFBA4B8-E83A-419E-93B1-32B271BD95E6}" type="presOf" srcId="{2A450365-E1EA-4189-AD9C-849A4D5FA09A}" destId="{CC8A2189-3E30-4C21-85FB-FBDCADC63928}" srcOrd="0" destOrd="0" presId="urn:microsoft.com/office/officeart/2008/layout/AlternatingHexagons"/>
    <dgm:cxn modelId="{7E0A3EBA-9622-4295-84A6-FA7EE13D16E7}" type="presOf" srcId="{8ABA95CF-373B-462D-BA96-6319BBAD1076}" destId="{2E81E4D0-952E-43BB-82D0-B9AAEE243FC1}" srcOrd="0" destOrd="0" presId="urn:microsoft.com/office/officeart/2008/layout/AlternatingHexagons"/>
    <dgm:cxn modelId="{E69EA0D5-F2DF-43F2-B6B6-C1BD5382D1CC}" type="presOf" srcId="{83A688C1-0495-4345-A9C5-D519EA15C9FD}" destId="{D51AF11A-03DC-4B9E-BC1E-C2F3780A61FC}" srcOrd="0" destOrd="0" presId="urn:microsoft.com/office/officeart/2008/layout/AlternatingHexagons"/>
    <dgm:cxn modelId="{0B00FEDD-7417-43CE-A15C-8DF1326AB27A}" srcId="{2A450365-E1EA-4189-AD9C-849A4D5FA09A}" destId="{83A688C1-0495-4345-A9C5-D519EA15C9FD}" srcOrd="0" destOrd="0" parTransId="{6C2514FF-8D2E-4E47-ADB4-BEE913A487D6}" sibTransId="{CBF9E0F3-BC08-4844-86EF-AE6FF09443C3}"/>
    <dgm:cxn modelId="{F041DEE6-5E01-4469-9698-35988F03F77A}" type="presOf" srcId="{CBB670C4-A34B-43D8-9119-E88D25444CB3}" destId="{F95F3B74-C970-478F-9768-C27BB4F7B879}" srcOrd="0" destOrd="0" presId="urn:microsoft.com/office/officeart/2008/layout/AlternatingHexagons"/>
    <dgm:cxn modelId="{2B3B41FD-DAC1-49E9-BCA1-BC2403C6B438}" srcId="{330F2AFB-B99D-4877-A8CE-29A49BF1FD23}" destId="{2A450365-E1EA-4189-AD9C-849A4D5FA09A}" srcOrd="0" destOrd="0" parTransId="{DE6C3088-BC01-4B69-AFAB-C9067B90ACE7}" sibTransId="{8FD04225-73AF-44CE-8F45-725A28396A41}"/>
    <dgm:cxn modelId="{493DFCFF-0144-4B1D-A3A4-CBDD5B90FD53}" type="presOf" srcId="{D7AF7797-D265-4D68-9FD3-A2709741D9FF}" destId="{1D0DCC5C-66A4-4D09-921C-759730D44D79}" srcOrd="0" destOrd="0" presId="urn:microsoft.com/office/officeart/2008/layout/AlternatingHexagons"/>
    <dgm:cxn modelId="{5E6DE46F-F759-4E2D-A35A-37EB255CEABA}" type="presParOf" srcId="{54454375-95A7-4A64-96AA-FADB91F9BB59}" destId="{696611BD-7DEC-4CC3-BB40-4AA94F009CA0}" srcOrd="0" destOrd="0" presId="urn:microsoft.com/office/officeart/2008/layout/AlternatingHexagons"/>
    <dgm:cxn modelId="{91A72C88-8448-4697-83EC-85DDB35833C5}" type="presParOf" srcId="{696611BD-7DEC-4CC3-BB40-4AA94F009CA0}" destId="{CC8A2189-3E30-4C21-85FB-FBDCADC63928}" srcOrd="0" destOrd="0" presId="urn:microsoft.com/office/officeart/2008/layout/AlternatingHexagons"/>
    <dgm:cxn modelId="{0F1E73FC-8D55-448D-8358-1E27E4F58C41}" type="presParOf" srcId="{696611BD-7DEC-4CC3-BB40-4AA94F009CA0}" destId="{D51AF11A-03DC-4B9E-BC1E-C2F3780A61FC}" srcOrd="1" destOrd="0" presId="urn:microsoft.com/office/officeart/2008/layout/AlternatingHexagons"/>
    <dgm:cxn modelId="{ABDCE42C-C1A8-4149-B3EF-3D401835F835}" type="presParOf" srcId="{696611BD-7DEC-4CC3-BB40-4AA94F009CA0}" destId="{F6AA6401-1830-47F8-B760-350C55852767}" srcOrd="2" destOrd="0" presId="urn:microsoft.com/office/officeart/2008/layout/AlternatingHexagons"/>
    <dgm:cxn modelId="{13D20163-2AA4-4A7F-8635-6C3C7A528957}" type="presParOf" srcId="{696611BD-7DEC-4CC3-BB40-4AA94F009CA0}" destId="{EEB4355F-72F1-438C-A28D-E7E9CB630785}" srcOrd="3" destOrd="0" presId="urn:microsoft.com/office/officeart/2008/layout/AlternatingHexagons"/>
    <dgm:cxn modelId="{CAF969CF-0906-4A5B-AB98-FDA4C99C7CC9}" type="presParOf" srcId="{696611BD-7DEC-4CC3-BB40-4AA94F009CA0}" destId="{AD63DE8F-F89D-4EC7-B745-36FC26856BF5}" srcOrd="4" destOrd="0" presId="urn:microsoft.com/office/officeart/2008/layout/AlternatingHexagons"/>
    <dgm:cxn modelId="{E6769BCC-CBBF-448A-AA1B-55B0DFF4796D}" type="presParOf" srcId="{54454375-95A7-4A64-96AA-FADB91F9BB59}" destId="{0125F9DE-F255-426F-A36C-17756763974F}" srcOrd="1" destOrd="0" presId="urn:microsoft.com/office/officeart/2008/layout/AlternatingHexagons"/>
    <dgm:cxn modelId="{0835951C-C6C4-4548-BA07-F021BA6F2E66}" type="presParOf" srcId="{54454375-95A7-4A64-96AA-FADB91F9BB59}" destId="{7405D18D-E19F-4EAE-AFF5-7F7288F8BA03}" srcOrd="2" destOrd="0" presId="urn:microsoft.com/office/officeart/2008/layout/AlternatingHexagons"/>
    <dgm:cxn modelId="{E3D81A90-9C9F-4D13-BE12-959E005C214A}" type="presParOf" srcId="{7405D18D-E19F-4EAE-AFF5-7F7288F8BA03}" destId="{2E81E4D0-952E-43BB-82D0-B9AAEE243FC1}" srcOrd="0" destOrd="0" presId="urn:microsoft.com/office/officeart/2008/layout/AlternatingHexagons"/>
    <dgm:cxn modelId="{FA4081D4-26B5-422C-B41E-3446389484D6}" type="presParOf" srcId="{7405D18D-E19F-4EAE-AFF5-7F7288F8BA03}" destId="{CA933C1E-B003-45A3-98AC-93E3F4657990}" srcOrd="1" destOrd="0" presId="urn:microsoft.com/office/officeart/2008/layout/AlternatingHexagons"/>
    <dgm:cxn modelId="{7840D7A9-BD26-47EA-BCD8-395D5BE21741}" type="presParOf" srcId="{7405D18D-E19F-4EAE-AFF5-7F7288F8BA03}" destId="{A4353099-2D91-4A3C-A0CC-096D46AF4787}" srcOrd="2" destOrd="0" presId="urn:microsoft.com/office/officeart/2008/layout/AlternatingHexagons"/>
    <dgm:cxn modelId="{47D0BA73-E74D-42FF-9CC4-A3A2F9A0C857}" type="presParOf" srcId="{7405D18D-E19F-4EAE-AFF5-7F7288F8BA03}" destId="{4370A545-B161-44E8-BC16-8F2592DD8E95}" srcOrd="3" destOrd="0" presId="urn:microsoft.com/office/officeart/2008/layout/AlternatingHexagons"/>
    <dgm:cxn modelId="{52B92D5D-BBA5-413E-9412-629006F0B517}" type="presParOf" srcId="{7405D18D-E19F-4EAE-AFF5-7F7288F8BA03}" destId="{1D0DCC5C-66A4-4D09-921C-759730D44D79}" srcOrd="4" destOrd="0" presId="urn:microsoft.com/office/officeart/2008/layout/AlternatingHexagons"/>
    <dgm:cxn modelId="{20C50922-964A-4FA6-BBAB-14FE50E7CAE7}" type="presParOf" srcId="{54454375-95A7-4A64-96AA-FADB91F9BB59}" destId="{9B9CBAD7-7CE0-4995-84C5-DF4D60C9F0A1}" srcOrd="3" destOrd="0" presId="urn:microsoft.com/office/officeart/2008/layout/AlternatingHexagons"/>
    <dgm:cxn modelId="{24BF28AE-742C-465D-BA07-7B3700D2BE0E}" type="presParOf" srcId="{54454375-95A7-4A64-96AA-FADB91F9BB59}" destId="{F5608D7D-8F92-47B7-B865-8087D5FA1F27}" srcOrd="4" destOrd="0" presId="urn:microsoft.com/office/officeart/2008/layout/AlternatingHexagons"/>
    <dgm:cxn modelId="{6AA72DD6-8D2A-4869-8782-6485682BCF1C}" type="presParOf" srcId="{F5608D7D-8F92-47B7-B865-8087D5FA1F27}" destId="{EF03E877-320D-4177-81BF-B71A2B1DA498}" srcOrd="0" destOrd="0" presId="urn:microsoft.com/office/officeart/2008/layout/AlternatingHexagons"/>
    <dgm:cxn modelId="{72D495EB-1C54-4D07-ACC0-1D10CF2F3262}" type="presParOf" srcId="{F5608D7D-8F92-47B7-B865-8087D5FA1F27}" destId="{F95F3B74-C970-478F-9768-C27BB4F7B879}" srcOrd="1" destOrd="0" presId="urn:microsoft.com/office/officeart/2008/layout/AlternatingHexagons"/>
    <dgm:cxn modelId="{40377917-A6BC-43D2-9B6A-206F9D9B6535}" type="presParOf" srcId="{F5608D7D-8F92-47B7-B865-8087D5FA1F27}" destId="{995BF01D-CA6C-4B6B-B03B-3ABF7B4C3925}" srcOrd="2" destOrd="0" presId="urn:microsoft.com/office/officeart/2008/layout/AlternatingHexagons"/>
    <dgm:cxn modelId="{BD1342F4-54BC-4732-A499-6F228E4C16D0}" type="presParOf" srcId="{F5608D7D-8F92-47B7-B865-8087D5FA1F27}" destId="{B92EB789-CFB2-462B-8EB8-B41CE5228960}" srcOrd="3" destOrd="0" presId="urn:microsoft.com/office/officeart/2008/layout/AlternatingHexagons"/>
    <dgm:cxn modelId="{5E3C13A5-0EFB-4EAD-AF66-519D4B706527}" type="presParOf" srcId="{F5608D7D-8F92-47B7-B865-8087D5FA1F27}" destId="{6BCF421A-25EB-4766-8B57-E173FD6E9D5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A2189-3E30-4C21-85FB-FBDCADC63928}">
      <dsp:nvSpPr>
        <dsp:cNvPr id="0" name=""/>
        <dsp:cNvSpPr/>
      </dsp:nvSpPr>
      <dsp:spPr>
        <a:xfrm rot="5400000">
          <a:off x="2351327" y="174859"/>
          <a:ext cx="1544284" cy="134352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Be a WG leader</a:t>
          </a:r>
          <a:endParaRPr lang="en-GB" sz="1700" kern="1200" dirty="0"/>
        </a:p>
      </dsp:txBody>
      <dsp:txXfrm rot="-5400000">
        <a:off x="2661071" y="315132"/>
        <a:ext cx="924795" cy="1062982"/>
      </dsp:txXfrm>
    </dsp:sp>
    <dsp:sp modelId="{D51AF11A-03DC-4B9E-BC1E-C2F3780A61FC}">
      <dsp:nvSpPr>
        <dsp:cNvPr id="0" name=""/>
        <dsp:cNvSpPr/>
      </dsp:nvSpPr>
      <dsp:spPr>
        <a:xfrm>
          <a:off x="3836003" y="383338"/>
          <a:ext cx="1723421" cy="9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Make your own consortium</a:t>
          </a:r>
          <a:endParaRPr lang="en-GB" sz="1400" kern="1200" dirty="0"/>
        </a:p>
      </dsp:txBody>
      <dsp:txXfrm>
        <a:off x="3836003" y="383338"/>
        <a:ext cx="1723421" cy="926570"/>
      </dsp:txXfrm>
    </dsp:sp>
    <dsp:sp modelId="{AD63DE8F-F89D-4EC7-B745-36FC26856BF5}">
      <dsp:nvSpPr>
        <dsp:cNvPr id="0" name=""/>
        <dsp:cNvSpPr/>
      </dsp:nvSpPr>
      <dsp:spPr>
        <a:xfrm rot="5400000">
          <a:off x="900317" y="174859"/>
          <a:ext cx="1544284" cy="134352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Be a MC member or substitute</a:t>
          </a:r>
          <a:endParaRPr lang="en-GB" sz="1700" kern="1200" dirty="0"/>
        </a:p>
      </dsp:txBody>
      <dsp:txXfrm rot="-5400000">
        <a:off x="1210061" y="315132"/>
        <a:ext cx="924795" cy="1062982"/>
      </dsp:txXfrm>
    </dsp:sp>
    <dsp:sp modelId="{2E81E4D0-952E-43BB-82D0-B9AAEE243FC1}">
      <dsp:nvSpPr>
        <dsp:cNvPr id="0" name=""/>
        <dsp:cNvSpPr/>
      </dsp:nvSpPr>
      <dsp:spPr>
        <a:xfrm rot="5400000">
          <a:off x="1623043" y="1485648"/>
          <a:ext cx="1544284" cy="134352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Become an Expert</a:t>
          </a:r>
          <a:endParaRPr lang="en-GB" sz="1700" kern="1200" dirty="0"/>
        </a:p>
      </dsp:txBody>
      <dsp:txXfrm rot="-5400000">
        <a:off x="1932787" y="1625921"/>
        <a:ext cx="924795" cy="1062982"/>
      </dsp:txXfrm>
    </dsp:sp>
    <dsp:sp modelId="{CA933C1E-B003-45A3-98AC-93E3F4657990}">
      <dsp:nvSpPr>
        <dsp:cNvPr id="0" name=""/>
        <dsp:cNvSpPr/>
      </dsp:nvSpPr>
      <dsp:spPr>
        <a:xfrm>
          <a:off x="0" y="1694127"/>
          <a:ext cx="1667827" cy="9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Enroll in COST pool of experts</a:t>
          </a:r>
          <a:endParaRPr lang="en-GB" sz="1400" kern="1200" dirty="0"/>
        </a:p>
      </dsp:txBody>
      <dsp:txXfrm>
        <a:off x="0" y="1694127"/>
        <a:ext cx="1667827" cy="926570"/>
      </dsp:txXfrm>
    </dsp:sp>
    <dsp:sp modelId="{1D0DCC5C-66A4-4D09-921C-759730D44D79}">
      <dsp:nvSpPr>
        <dsp:cNvPr id="0" name=""/>
        <dsp:cNvSpPr/>
      </dsp:nvSpPr>
      <dsp:spPr>
        <a:xfrm rot="5400000">
          <a:off x="3074053" y="1485648"/>
          <a:ext cx="1544284" cy="134352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Be a Chair</a:t>
          </a:r>
          <a:endParaRPr lang="en-GB" sz="1700" kern="1200" dirty="0"/>
        </a:p>
      </dsp:txBody>
      <dsp:txXfrm rot="-5400000">
        <a:off x="3383797" y="1625921"/>
        <a:ext cx="924795" cy="1062982"/>
      </dsp:txXfrm>
    </dsp:sp>
    <dsp:sp modelId="{EF03E877-320D-4177-81BF-B71A2B1DA498}">
      <dsp:nvSpPr>
        <dsp:cNvPr id="0" name=""/>
        <dsp:cNvSpPr/>
      </dsp:nvSpPr>
      <dsp:spPr>
        <a:xfrm rot="5400000">
          <a:off x="2351327" y="2796437"/>
          <a:ext cx="1544284" cy="134352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Become a Grant Holder</a:t>
          </a:r>
          <a:endParaRPr lang="en-GB" sz="1700" kern="1200" dirty="0"/>
        </a:p>
      </dsp:txBody>
      <dsp:txXfrm rot="-5400000">
        <a:off x="2661071" y="2936710"/>
        <a:ext cx="924795" cy="1062982"/>
      </dsp:txXfrm>
    </dsp:sp>
    <dsp:sp modelId="{F95F3B74-C970-478F-9768-C27BB4F7B879}">
      <dsp:nvSpPr>
        <dsp:cNvPr id="0" name=""/>
        <dsp:cNvSpPr/>
      </dsp:nvSpPr>
      <dsp:spPr>
        <a:xfrm>
          <a:off x="3836003" y="3004915"/>
          <a:ext cx="1723421" cy="9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Ask for the guide: </a:t>
          </a:r>
          <a:r>
            <a:rPr lang="en-GB" sz="1400" b="1" kern="1200" dirty="0"/>
            <a:t>COST Action Grant Holder - Role and requirements</a:t>
          </a:r>
          <a:endParaRPr lang="en-GB" sz="1400" kern="1200" dirty="0"/>
        </a:p>
      </dsp:txBody>
      <dsp:txXfrm>
        <a:off x="3836003" y="3004915"/>
        <a:ext cx="1723421" cy="926570"/>
      </dsp:txXfrm>
    </dsp:sp>
    <dsp:sp modelId="{6BCF421A-25EB-4766-8B57-E173FD6E9D5B}">
      <dsp:nvSpPr>
        <dsp:cNvPr id="0" name=""/>
        <dsp:cNvSpPr/>
      </dsp:nvSpPr>
      <dsp:spPr>
        <a:xfrm rot="5400000">
          <a:off x="900317" y="2796437"/>
          <a:ext cx="1544284" cy="134352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Be a participant of COST Action</a:t>
          </a:r>
          <a:endParaRPr lang="en-GB" sz="1500" kern="1200" dirty="0"/>
        </a:p>
      </dsp:txBody>
      <dsp:txXfrm rot="-5400000">
        <a:off x="1210061" y="2936710"/>
        <a:ext cx="924795" cy="1062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D07E-DAEA-3E43-8AD1-9B0873FB551A}" type="datetimeFigureOut">
              <a:rPr lang="fr-FR" smtClean="0"/>
              <a:t>29/05/2022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9731F-95B1-1047-A9A5-CBF9FF3C33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4449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2D426-6319-1843-BB06-506424092938}" type="datetimeFigureOut">
              <a:rPr lang="fr-FR" smtClean="0"/>
              <a:t>29/05/2022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8229E-A5D3-DE47-928C-2ED6A4F8D30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900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432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38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947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546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119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133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785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229E-A5D3-DE47-928C-2ED6A4F8D30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51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OST.Programme/" TargetMode="External"/><Relationship Id="rId3" Type="http://schemas.openxmlformats.org/officeDocument/2006/relationships/hyperlink" Target="https://twitter.com/costprogramme?lang=fr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COSTOffice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://www.cost.eu/" TargetMode="External"/><Relationship Id="rId10" Type="http://schemas.openxmlformats.org/officeDocument/2006/relationships/hyperlink" Target="https://www.linkedin.com/company/cost-office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OST.Programme/" TargetMode="External"/><Relationship Id="rId3" Type="http://schemas.openxmlformats.org/officeDocument/2006/relationships/hyperlink" Target="https://twitter.com/costprogramme?lang=fr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youtube.com/user/COSTOffice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://www.cost.eu/" TargetMode="External"/><Relationship Id="rId10" Type="http://schemas.openxmlformats.org/officeDocument/2006/relationships/hyperlink" Target="https://www.linkedin.com/company/cost-office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</p:spTree>
    <p:extLst>
      <p:ext uri="{BB962C8B-B14F-4D97-AF65-F5344CB8AC3E}">
        <p14:creationId xmlns:p14="http://schemas.microsoft.com/office/powerpoint/2010/main" val="1904746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4620245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942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ex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2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737594" y="1518017"/>
            <a:ext cx="2398329" cy="43142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3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7" name="Espace réservé du graphique SmartArt 3"/>
          <p:cNvSpPr>
            <a:spLocks noGrp="1"/>
          </p:cNvSpPr>
          <p:nvPr>
            <p:ph type="dgm" sz="quarter" idx="12" hasCustomPrompt="1"/>
          </p:nvPr>
        </p:nvSpPr>
        <p:spPr>
          <a:xfrm>
            <a:off x="3282950" y="1517650"/>
            <a:ext cx="5559425" cy="4314825"/>
          </a:xfrm>
          <a:prstGeom prst="rect">
            <a:avLst/>
          </a:prstGeom>
        </p:spPr>
        <p:txBody>
          <a:bodyPr vert="horz"/>
          <a:lstStyle/>
          <a:p>
            <a:r>
              <a:rPr lang="fr-FR" dirty="0" err="1"/>
              <a:t>Smartart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0596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4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3390842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830441" y="4313604"/>
            <a:ext cx="5270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r>
              <a:rPr lang="fr-FR" sz="1600" u="non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fr-FR" sz="1600" u="none" kern="1200" baseline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fr-FR" sz="1600" u="non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news: </a:t>
            </a:r>
            <a:r>
              <a:rPr lang="fr-FR" sz="1600" u="sng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www.cost.eu</a:t>
            </a:r>
            <a:r>
              <a:rPr lang="fr-FR" sz="1600" u="sng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/</a:t>
            </a:r>
            <a:r>
              <a:rPr lang="fr-FR" sz="1600" u="sng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endParaRPr lang="fr-FR" sz="1600" dirty="0">
              <a:solidFill>
                <a:schemeClr val="tx2"/>
              </a:solidFill>
            </a:endParaRPr>
          </a:p>
        </p:txBody>
      </p:sp>
      <p:grpSp>
        <p:nvGrpSpPr>
          <p:cNvPr id="14" name="Grouper 13"/>
          <p:cNvGrpSpPr/>
          <p:nvPr userDrawn="1"/>
        </p:nvGrpSpPr>
        <p:grpSpPr>
          <a:xfrm>
            <a:off x="6636485" y="5354057"/>
            <a:ext cx="2200682" cy="1172172"/>
            <a:chOff x="6636485" y="5354057"/>
            <a:chExt cx="2200682" cy="1172172"/>
          </a:xfrm>
        </p:grpSpPr>
        <p:grpSp>
          <p:nvGrpSpPr>
            <p:cNvPr id="15" name="Grouper 14"/>
            <p:cNvGrpSpPr/>
            <p:nvPr userDrawn="1"/>
          </p:nvGrpSpPr>
          <p:grpSpPr>
            <a:xfrm>
              <a:off x="6883674" y="5354057"/>
              <a:ext cx="1953493" cy="1172172"/>
              <a:chOff x="6883674" y="5354057"/>
              <a:chExt cx="1953493" cy="1172172"/>
            </a:xfrm>
          </p:grpSpPr>
          <p:pic>
            <p:nvPicPr>
              <p:cNvPr id="17" name="Image 16" descr="Plan de travail 1OFF-Icones.jpg">
                <a:hlinkClick r:id="rId3"/>
              </p:cNvPr>
              <p:cNvPicPr>
                <a:picLocks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903" y="5776143"/>
                <a:ext cx="360000" cy="330628"/>
              </a:xfrm>
              <a:prstGeom prst="rect">
                <a:avLst/>
              </a:prstGeom>
            </p:spPr>
          </p:pic>
          <p:sp>
            <p:nvSpPr>
              <p:cNvPr id="18" name="ZoneTexte 17">
                <a:hlinkClick r:id="rId5"/>
              </p:cNvPr>
              <p:cNvSpPr txBox="1"/>
              <p:nvPr userDrawn="1"/>
            </p:nvSpPr>
            <p:spPr>
              <a:xfrm>
                <a:off x="6935575" y="6218452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dirty="0" err="1">
                    <a:solidFill>
                      <a:schemeClr val="tx2"/>
                    </a:solidFill>
                  </a:rPr>
                  <a:t>www.cost.eu</a:t>
                </a:r>
                <a:endParaRPr lang="fr-FR" sz="1400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19" name="Image 18">
                <a:hlinkClick r:id="rId6"/>
              </p:cNvPr>
              <p:cNvPicPr>
                <a:picLocks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289" y="5780684"/>
                <a:ext cx="779907" cy="331038"/>
              </a:xfrm>
              <a:prstGeom prst="rect">
                <a:avLst/>
              </a:prstGeom>
            </p:spPr>
          </p:pic>
          <p:pic>
            <p:nvPicPr>
              <p:cNvPr id="20" name="Image 19">
                <a:hlinkClick r:id="rId8"/>
              </p:cNvPr>
              <p:cNvPicPr>
                <a:picLocks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413" y="5781094"/>
                <a:ext cx="330628" cy="330628"/>
              </a:xfrm>
              <a:prstGeom prst="rect">
                <a:avLst/>
              </a:prstGeom>
            </p:spPr>
          </p:pic>
          <p:sp>
            <p:nvSpPr>
              <p:cNvPr id="21" name="ZoneTexte 20"/>
              <p:cNvSpPr txBox="1"/>
              <p:nvPr userDrawn="1"/>
            </p:nvSpPr>
            <p:spPr>
              <a:xfrm>
                <a:off x="6883674" y="5354057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b="1" dirty="0" err="1">
                    <a:solidFill>
                      <a:schemeClr val="tx2"/>
                    </a:solidFill>
                  </a:rPr>
                  <a:t>Subscribe</a:t>
                </a:r>
                <a:endParaRPr lang="fr-FR" sz="1400" b="1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6" name="Image 15">
              <a:hlinkClick r:id="rId10"/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485" y="5778159"/>
              <a:ext cx="328612" cy="328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2658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64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09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</p:spTree>
    <p:extLst>
      <p:ext uri="{BB962C8B-B14F-4D97-AF65-F5344CB8AC3E}">
        <p14:creationId xmlns:p14="http://schemas.microsoft.com/office/powerpoint/2010/main" val="3321558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74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00"/>
            <a:ext cx="9144000" cy="6858000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1159488"/>
            <a:ext cx="6245657" cy="1842362"/>
          </a:xfrm>
          <a:prstGeom prst="rect">
            <a:avLst/>
          </a:prstGeom>
        </p:spPr>
        <p:txBody>
          <a:bodyPr anchor="b" anchorCtr="0"/>
          <a:lstStyle>
            <a:lvl1pPr>
              <a:defRPr sz="35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830079" y="3010626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830079" y="3496137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03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2102946"/>
            <a:ext cx="7668815" cy="36660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81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3"/>
            <a:ext cx="7668815" cy="38479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84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</p:spTree>
    <p:extLst>
      <p:ext uri="{BB962C8B-B14F-4D97-AF65-F5344CB8AC3E}">
        <p14:creationId xmlns:p14="http://schemas.microsoft.com/office/powerpoint/2010/main" val="291296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3"/>
            <a:ext cx="7668815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0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21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wo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10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47723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4213688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2103438"/>
            <a:ext cx="7667625" cy="36734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6041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3785907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8664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8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4620245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0729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15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ex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2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737594" y="1518017"/>
            <a:ext cx="2398329" cy="43142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7" name="Espace réservé du graphique SmartArt 3"/>
          <p:cNvSpPr>
            <a:spLocks noGrp="1"/>
          </p:cNvSpPr>
          <p:nvPr>
            <p:ph type="dgm" sz="quarter" idx="12" hasCustomPrompt="1"/>
          </p:nvPr>
        </p:nvSpPr>
        <p:spPr>
          <a:xfrm>
            <a:off x="3282950" y="1517650"/>
            <a:ext cx="5559425" cy="4314825"/>
          </a:xfrm>
          <a:prstGeom prst="rect">
            <a:avLst/>
          </a:prstGeom>
        </p:spPr>
        <p:txBody>
          <a:bodyPr vert="horz"/>
          <a:lstStyle/>
          <a:p>
            <a:r>
              <a:rPr lang="fr-FR" dirty="0" err="1"/>
              <a:t>Smartart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4280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3390842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830441" y="4313604"/>
            <a:ext cx="5270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r>
              <a:rPr lang="fr-FR" sz="1600" u="non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fr-FR" sz="1600" u="none" kern="1200" baseline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fr-FR" sz="1600" u="non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news: </a:t>
            </a:r>
            <a:r>
              <a:rPr lang="fr-FR" sz="1600" u="sng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www.cost.eu</a:t>
            </a:r>
            <a:r>
              <a:rPr lang="fr-FR" sz="1600" u="sng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/</a:t>
            </a:r>
            <a:r>
              <a:rPr lang="fr-FR" sz="1600" u="sng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endParaRPr lang="fr-FR" sz="1600" dirty="0">
              <a:solidFill>
                <a:schemeClr val="tx2"/>
              </a:solidFill>
            </a:endParaRPr>
          </a:p>
        </p:txBody>
      </p:sp>
      <p:grpSp>
        <p:nvGrpSpPr>
          <p:cNvPr id="16" name="Grouper 15"/>
          <p:cNvGrpSpPr/>
          <p:nvPr userDrawn="1"/>
        </p:nvGrpSpPr>
        <p:grpSpPr>
          <a:xfrm>
            <a:off x="6636485" y="5354057"/>
            <a:ext cx="2200682" cy="1172172"/>
            <a:chOff x="6636485" y="5354057"/>
            <a:chExt cx="2200682" cy="1172172"/>
          </a:xfrm>
        </p:grpSpPr>
        <p:grpSp>
          <p:nvGrpSpPr>
            <p:cNvPr id="17" name="Grouper 16"/>
            <p:cNvGrpSpPr/>
            <p:nvPr userDrawn="1"/>
          </p:nvGrpSpPr>
          <p:grpSpPr>
            <a:xfrm>
              <a:off x="6883674" y="5354057"/>
              <a:ext cx="1953493" cy="1172172"/>
              <a:chOff x="6883674" y="5354057"/>
              <a:chExt cx="1953493" cy="1172172"/>
            </a:xfrm>
          </p:grpSpPr>
          <p:pic>
            <p:nvPicPr>
              <p:cNvPr id="19" name="Image 18" descr="Plan de travail 1OFF-Icones.jpg">
                <a:hlinkClick r:id="rId3"/>
              </p:cNvPr>
              <p:cNvPicPr>
                <a:picLocks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903" y="5776143"/>
                <a:ext cx="360000" cy="330628"/>
              </a:xfrm>
              <a:prstGeom prst="rect">
                <a:avLst/>
              </a:prstGeom>
            </p:spPr>
          </p:pic>
          <p:sp>
            <p:nvSpPr>
              <p:cNvPr id="20" name="ZoneTexte 19">
                <a:hlinkClick r:id="rId5"/>
              </p:cNvPr>
              <p:cNvSpPr txBox="1"/>
              <p:nvPr userDrawn="1"/>
            </p:nvSpPr>
            <p:spPr>
              <a:xfrm>
                <a:off x="6935575" y="6218452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dirty="0" err="1">
                    <a:solidFill>
                      <a:schemeClr val="tx2"/>
                    </a:solidFill>
                  </a:rPr>
                  <a:t>www.cost.eu</a:t>
                </a:r>
                <a:endParaRPr lang="fr-FR" sz="1400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21" name="Image 20">
                <a:hlinkClick r:id="rId6"/>
              </p:cNvPr>
              <p:cNvPicPr>
                <a:picLocks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289" y="5780684"/>
                <a:ext cx="779907" cy="331038"/>
              </a:xfrm>
              <a:prstGeom prst="rect">
                <a:avLst/>
              </a:prstGeom>
            </p:spPr>
          </p:pic>
          <p:pic>
            <p:nvPicPr>
              <p:cNvPr id="22" name="Image 21">
                <a:hlinkClick r:id="rId8"/>
              </p:cNvPr>
              <p:cNvPicPr>
                <a:picLocks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413" y="5781094"/>
                <a:ext cx="330628" cy="330628"/>
              </a:xfrm>
              <a:prstGeom prst="rect">
                <a:avLst/>
              </a:prstGeom>
            </p:spPr>
          </p:pic>
          <p:sp>
            <p:nvSpPr>
              <p:cNvPr id="23" name="ZoneTexte 22"/>
              <p:cNvSpPr txBox="1"/>
              <p:nvPr userDrawn="1"/>
            </p:nvSpPr>
            <p:spPr>
              <a:xfrm>
                <a:off x="6883674" y="5354057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b="1" dirty="0" err="1">
                    <a:solidFill>
                      <a:schemeClr val="tx2"/>
                    </a:solidFill>
                  </a:rPr>
                  <a:t>Subscribe</a:t>
                </a:r>
                <a:endParaRPr lang="fr-FR" sz="1400" b="1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8" name="Image 17">
              <a:hlinkClick r:id="rId10"/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485" y="5778159"/>
              <a:ext cx="328612" cy="328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3489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772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21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1159488"/>
            <a:ext cx="6245657" cy="1842362"/>
          </a:xfrm>
          <a:prstGeom prst="rect">
            <a:avLst/>
          </a:prstGeom>
        </p:spPr>
        <p:txBody>
          <a:bodyPr anchor="b" anchorCtr="0"/>
          <a:lstStyle>
            <a:lvl1pPr>
              <a:defRPr sz="35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830079" y="3010626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830079" y="3496137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5425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2"/>
            <a:ext cx="9143332" cy="6857499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>
              <a:solidFill>
                <a:schemeClr val="tx2"/>
              </a:solidFill>
            </a:endParaRPr>
          </a:p>
        </p:txBody>
      </p:sp>
      <p:sp>
        <p:nvSpPr>
          <p:cNvPr id="8" name="Titre 13"/>
          <p:cNvSpPr>
            <a:spLocks noGrp="1"/>
          </p:cNvSpPr>
          <p:nvPr>
            <p:ph type="title" hasCustomPrompt="1"/>
          </p:nvPr>
        </p:nvSpPr>
        <p:spPr>
          <a:xfrm>
            <a:off x="737594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– one line</a:t>
            </a:r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2"/>
            <a:ext cx="7667625" cy="4620245"/>
          </a:xfrm>
          <a:prstGeom prst="rect">
            <a:avLst/>
          </a:prstGeom>
        </p:spPr>
        <p:txBody>
          <a:bodyPr vert="horz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8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2102947"/>
            <a:ext cx="7668815" cy="36660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30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3"/>
            <a:ext cx="7668815" cy="38479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10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10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4"/>
            <a:ext cx="7668815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3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64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wo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13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47723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659726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11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2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2103438"/>
            <a:ext cx="7667625" cy="36734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871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11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2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3785907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6778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0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58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23" r:id="rId11"/>
    <p:sldLayoutId id="2147483719" r:id="rId12"/>
    <p:sldLayoutId id="2147483720" r:id="rId13"/>
    <p:sldLayoutId id="2147483721" r:id="rId14"/>
    <p:sldLayoutId id="2147483722" r:id="rId15"/>
    <p:sldLayoutId id="214748372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ail.ipb.ac.rs/~ncc-serbia/" TargetMode="External"/><Relationship Id="rId2" Type="http://schemas.openxmlformats.org/officeDocument/2006/relationships/hyperlink" Target="http://www.mpn.gov.rs/cost/" TargetMode="Externa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ail.ipb.ac.rs/~ncc-serbia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g"/><Relationship Id="rId4" Type="http://schemas.openxmlformats.org/officeDocument/2006/relationships/hyperlink" Target="mailto:ncc-serbia@ipb.ac.r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2613" y="3429000"/>
            <a:ext cx="6550089" cy="985318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50" dirty="0">
                <a:effectLst/>
                <a:latin typeface="Times New Roman" panose="02020603050405020304" pitchFamily="18" charset="0"/>
                <a:ea typeface="Droid Sans Fallback"/>
              </a:rPr>
              <a:t>Data analysis on Serbian participation in COST Actions:</a:t>
            </a:r>
            <a:r>
              <a:rPr lang="en-US" sz="2000" dirty="0">
                <a:effectLst/>
              </a:rPr>
              <a:t> </a:t>
            </a:r>
            <a:r>
              <a:rPr lang="en-US" sz="2000" b="1" kern="50" dirty="0"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 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kern="50" dirty="0">
                <a:effectLst/>
                <a:latin typeface="Times New Roman" panose="02020603050405020304" pitchFamily="18" charset="0"/>
                <a:ea typeface="Droid Sans Fallback"/>
              </a:rPr>
              <a:t>Celebrating 50 years of research networks </a:t>
            </a:r>
            <a:endParaRPr lang="fr-FR" sz="2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419878" y="4776619"/>
            <a:ext cx="6811347" cy="705620"/>
          </a:xfrm>
        </p:spPr>
        <p:txBody>
          <a:bodyPr/>
          <a:lstStyle/>
          <a:p>
            <a:pPr algn="r"/>
            <a:r>
              <a:rPr lang="fr-FR" dirty="0"/>
              <a:t>Dr. </a:t>
            </a:r>
            <a:r>
              <a:rPr lang="fr-FR" dirty="0" err="1"/>
              <a:t>Bratislav</a:t>
            </a:r>
            <a:r>
              <a:rPr lang="fr-FR" dirty="0"/>
              <a:t> </a:t>
            </a:r>
            <a:r>
              <a:rPr lang="fr-FR" dirty="0" err="1"/>
              <a:t>Marinkovi</a:t>
            </a:r>
            <a:r>
              <a:rPr lang="sr-Latn-RS" dirty="0"/>
              <a:t>ć, COST </a:t>
            </a:r>
            <a:r>
              <a:rPr lang="en-US" dirty="0"/>
              <a:t>Committee of Senior Officials (CSO)</a:t>
            </a:r>
          </a:p>
          <a:p>
            <a:pPr algn="r"/>
            <a:r>
              <a:rPr lang="en-US" dirty="0" err="1"/>
              <a:t>Fruška</a:t>
            </a:r>
            <a:r>
              <a:rPr lang="en-US" dirty="0"/>
              <a:t> Gora, 31</a:t>
            </a:r>
            <a:r>
              <a:rPr lang="en-US" baseline="30000" dirty="0"/>
              <a:t>th</a:t>
            </a:r>
            <a:r>
              <a:rPr lang="en-US" dirty="0"/>
              <a:t> May 2022</a:t>
            </a:r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822123-7E68-B9C0-3B5D-BC822E73B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380" y="5844540"/>
            <a:ext cx="7627620" cy="10134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97EB87-A3B9-BF84-EB5C-C76D0C213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" y="5844540"/>
            <a:ext cx="1546860" cy="8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18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3400" y="202928"/>
            <a:ext cx="8658942" cy="587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i="0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000" dirty="0"/>
              <a:t>Subfields OECD Fields of Science and Technology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57288" y="776406"/>
            <a:ext cx="8533436" cy="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E9617-F175-F9BE-B29A-658F50009041}"/>
              </a:ext>
            </a:extLst>
          </p:cNvPr>
          <p:cNvSpPr txBox="1"/>
          <p:nvPr/>
        </p:nvSpPr>
        <p:spPr>
          <a:xfrm>
            <a:off x="3561859" y="6363477"/>
            <a:ext cx="220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OC 2021-1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18DE7C-4CEE-8DC3-EA2E-458D5C945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26" y="1073020"/>
            <a:ext cx="7965653" cy="477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3400" y="202928"/>
            <a:ext cx="8658942" cy="587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i="0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000" dirty="0"/>
              <a:t>Subfields OECD Fields of Science and Technology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57288" y="776406"/>
            <a:ext cx="8533436" cy="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E9617-F175-F9BE-B29A-658F50009041}"/>
              </a:ext>
            </a:extLst>
          </p:cNvPr>
          <p:cNvSpPr txBox="1"/>
          <p:nvPr/>
        </p:nvSpPr>
        <p:spPr>
          <a:xfrm>
            <a:off x="3561859" y="6363477"/>
            <a:ext cx="220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OC 2021-1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CE438F-C1BE-8C93-F92F-49E22403D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88" y="731740"/>
            <a:ext cx="7128295" cy="56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72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47470" y="3244334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oc-2018-2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53B16C-2C8D-43C5-8B6E-14CD3A8BE9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7467" t="5008" b="4184"/>
          <a:stretch/>
        </p:blipFill>
        <p:spPr>
          <a:xfrm>
            <a:off x="120084" y="0"/>
            <a:ext cx="8878891" cy="67232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34999" y="3176950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oc-2018-2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799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9518AE83-85CA-4D35-9710-BB46BD303B3D}"/>
              </a:ext>
            </a:extLst>
          </p:cNvPr>
          <p:cNvSpPr txBox="1">
            <a:spLocks/>
          </p:cNvSpPr>
          <p:nvPr/>
        </p:nvSpPr>
        <p:spPr>
          <a:xfrm>
            <a:off x="737593" y="506217"/>
            <a:ext cx="7688652" cy="587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 charset="0"/>
                <a:cs typeface="Arial" charset="0"/>
              </a:rPr>
              <a:t>Serbian participation in COST Actions 2012-2018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A3888C-9B69-4C76-9198-B63554397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560396"/>
            <a:ext cx="8046720" cy="388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17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60280"/>
            <a:ext cx="9143999" cy="587767"/>
          </a:xfrm>
        </p:spPr>
        <p:txBody>
          <a:bodyPr/>
          <a:lstStyle/>
          <a:p>
            <a:r>
              <a:rPr lang="en-GB" sz="2600" dirty="0"/>
              <a:t>COST ACTIONS’ BUDGET TRANSFERRED TO SERBIA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329EB28-D177-4760-B281-EE99B7E2D76E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738188" y="1093788"/>
          <a:ext cx="3638550" cy="468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4960" y="5859717"/>
            <a:ext cx="2279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COST Actions’ budget transferred to the country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766716" y="5921967"/>
            <a:ext cx="227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Country share of the total Action budget</a:t>
            </a:r>
            <a:endParaRPr lang="en-GB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BCA7B330-D680-4D3C-B6D4-BB60AC3CDB84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4772025" y="1093788"/>
          <a:ext cx="3640138" cy="468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6841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0281CE-097A-D531-7FB0-E92DB1F60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3455"/>
            <a:ext cx="9144000" cy="289155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43C1C4A-CDBB-04EA-0E5A-6E727850B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8" y="1701793"/>
            <a:ext cx="8285584" cy="587767"/>
          </a:xfrm>
        </p:spPr>
        <p:txBody>
          <a:bodyPr/>
          <a:lstStyle/>
          <a:p>
            <a:r>
              <a:rPr lang="en-US" dirty="0"/>
              <a:t>http://mail.ipb.ac.rs/~ncc-serbia/Iz_Istorije.php</a:t>
            </a:r>
          </a:p>
        </p:txBody>
      </p:sp>
    </p:spTree>
    <p:extLst>
      <p:ext uri="{BB962C8B-B14F-4D97-AF65-F5344CB8AC3E}">
        <p14:creationId xmlns:p14="http://schemas.microsoft.com/office/powerpoint/2010/main" val="3041479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procedures for joining and/or starting a new COST Action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http://www.mpn.gov.rs/cost/</a:t>
            </a:r>
            <a:endParaRPr lang="en-GB" dirty="0"/>
          </a:p>
          <a:p>
            <a:r>
              <a:rPr lang="en-GB" dirty="0">
                <a:hlinkClick r:id="rId3"/>
              </a:rPr>
              <a:t>http://mail.ipb.ac.rs/~ncc-serbia/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30440" y="3965811"/>
            <a:ext cx="6246019" cy="469674"/>
          </a:xfrm>
        </p:spPr>
        <p:txBody>
          <a:bodyPr/>
          <a:lstStyle/>
          <a:p>
            <a:r>
              <a:rPr lang="en-US" sz="2400" dirty="0"/>
              <a:t>Dr. Zoran </a:t>
            </a:r>
            <a:r>
              <a:rPr lang="en-US" sz="2400" dirty="0" err="1"/>
              <a:t>Mijić</a:t>
            </a:r>
            <a:r>
              <a:rPr lang="en-US" sz="2400" dirty="0"/>
              <a:t> e-mail: ncc-serbia@ipb.ac.rs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74272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14517" y="947220"/>
            <a:ext cx="1648420" cy="434382"/>
          </a:xfrm>
        </p:spPr>
        <p:txBody>
          <a:bodyPr/>
          <a:lstStyle/>
          <a:p>
            <a:r>
              <a:rPr lang="en-US" dirty="0"/>
              <a:t>GOALS</a:t>
            </a:r>
            <a:endParaRPr lang="en-GB" dirty="0"/>
          </a:p>
        </p:txBody>
      </p:sp>
      <p:graphicFrame>
        <p:nvGraphicFramePr>
          <p:cNvPr id="7" name="SmartArt Placeholder 6"/>
          <p:cNvGraphicFramePr>
            <a:graphicFrameLocks noGrp="1"/>
          </p:cNvGraphicFramePr>
          <p:nvPr>
            <p:ph type="dgm" sz="quarter" idx="12"/>
            <p:extLst>
              <p:ext uri="{D42A27DB-BD31-4B8C-83A1-F6EECF244321}">
                <p14:modId xmlns:p14="http://schemas.microsoft.com/office/powerpoint/2010/main" val="924357164"/>
              </p:ext>
            </p:extLst>
          </p:nvPr>
        </p:nvGraphicFramePr>
        <p:xfrm>
          <a:off x="3282950" y="1517650"/>
          <a:ext cx="5559425" cy="431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62387" y="441841"/>
            <a:ext cx="440055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Acknowledge COST in your publications</a:t>
            </a:r>
            <a:endParaRPr lang="en-GB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94495" y="507992"/>
            <a:ext cx="2997200" cy="434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INFOGRAPHICS</a:t>
            </a:r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7B29EC5-CB34-BFE7-554C-70E4DEBE766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7"/>
          <a:stretch>
            <a:fillRect/>
          </a:stretch>
        </p:blipFill>
        <p:spPr>
          <a:xfrm>
            <a:off x="36624" y="2313992"/>
            <a:ext cx="3608209" cy="2584579"/>
          </a:xfrm>
        </p:spPr>
      </p:pic>
    </p:spTree>
    <p:extLst>
      <p:ext uri="{BB962C8B-B14F-4D97-AF65-F5344CB8AC3E}">
        <p14:creationId xmlns:p14="http://schemas.microsoft.com/office/powerpoint/2010/main" val="1371109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5445" y="4478694"/>
            <a:ext cx="3713109" cy="1850119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GB" dirty="0">
                <a:hlinkClick r:id="rId3"/>
              </a:rPr>
              <a:t>http://mail.ipb.ac.rs/~ncc-serbia/</a:t>
            </a:r>
            <a:endParaRPr lang="en-GB" dirty="0"/>
          </a:p>
          <a:p>
            <a:r>
              <a:rPr lang="en-GB" dirty="0">
                <a:hlinkClick r:id="rId4"/>
              </a:rPr>
              <a:t>ncc-serbia@ipb.ac.rs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43" y="1635830"/>
            <a:ext cx="6245657" cy="587767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for your</a:t>
            </a:r>
            <a:br>
              <a:rPr lang="en-US" dirty="0"/>
            </a:br>
            <a:r>
              <a:rPr lang="en-US" dirty="0"/>
              <a:t>attention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ACF403-B05F-10CB-0004-C95BDEEF5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354" y="1089024"/>
            <a:ext cx="5897880" cy="4381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22FCBB-65C3-EB74-2C3A-2EE18892CA26}"/>
              </a:ext>
            </a:extLst>
          </p:cNvPr>
          <p:cNvSpPr txBox="1"/>
          <p:nvPr/>
        </p:nvSpPr>
        <p:spPr>
          <a:xfrm>
            <a:off x="354563" y="3704253"/>
            <a:ext cx="19034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 Info Days:</a:t>
            </a:r>
          </a:p>
          <a:p>
            <a:r>
              <a:rPr lang="en-US" dirty="0" err="1">
                <a:solidFill>
                  <a:srgbClr val="FF0000"/>
                </a:solidFill>
              </a:rPr>
              <a:t>June+October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COST Connect</a:t>
            </a:r>
          </a:p>
          <a:p>
            <a:r>
              <a:rPr lang="en-US" dirty="0">
                <a:solidFill>
                  <a:srgbClr val="FF0000"/>
                </a:solidFill>
              </a:rPr>
              <a:t>October 2022</a:t>
            </a:r>
          </a:p>
        </p:txBody>
      </p:sp>
    </p:spTree>
    <p:extLst>
      <p:ext uri="{BB962C8B-B14F-4D97-AF65-F5344CB8AC3E}">
        <p14:creationId xmlns:p14="http://schemas.microsoft.com/office/powerpoint/2010/main" val="261086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937238"/>
            <a:ext cx="8601074" cy="1842362"/>
          </a:xfrm>
        </p:spPr>
        <p:txBody>
          <a:bodyPr/>
          <a:lstStyle/>
          <a:p>
            <a:r>
              <a:rPr lang="en-GB" i="1" dirty="0"/>
              <a:t>“COST provides networking opportunities for researchers and innovators in order to strengthen Europe’s capacity to address scientific, technological and societal challenges.”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" y="3201753"/>
            <a:ext cx="9144000" cy="469674"/>
          </a:xfrm>
        </p:spPr>
        <p:txBody>
          <a:bodyPr/>
          <a:lstStyle/>
          <a:p>
            <a:r>
              <a:rPr lang="en-GB" b="1" dirty="0"/>
              <a:t>The three strategic priorities:</a:t>
            </a:r>
            <a:br>
              <a:rPr lang="en-GB" dirty="0"/>
            </a:br>
            <a:r>
              <a:rPr lang="en-GB" dirty="0"/>
              <a:t>– Promoting and spreading excellence (</a:t>
            </a:r>
            <a:r>
              <a:rPr lang="en-US" sz="1600" dirty="0"/>
              <a:t>raise the bar for excellence of R&amp;I actors in widening countries in partnership with outstanding European and international institutions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/>
              <a:t>– Fostering interdisciplinary research for breakthrough science</a:t>
            </a:r>
            <a:br>
              <a:rPr lang="en-GB" dirty="0"/>
            </a:br>
            <a:r>
              <a:rPr lang="en-GB" dirty="0"/>
              <a:t>– Empowering and retaining young researchers and innovators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30078" y="5367800"/>
            <a:ext cx="6246019" cy="469674"/>
          </a:xfrm>
        </p:spPr>
        <p:txBody>
          <a:bodyPr/>
          <a:lstStyle/>
          <a:p>
            <a:r>
              <a:rPr lang="en-US" dirty="0"/>
              <a:t>COST: 1971-2001-2021-2022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13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678FE30-5B46-4E4B-A7E7-9514BD4B2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76672"/>
            <a:ext cx="7704856" cy="44199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1. Promoting and spreading excellence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1891E5-D169-CFF8-4D7E-68332E3BC252}"/>
              </a:ext>
            </a:extLst>
          </p:cNvPr>
          <p:cNvSpPr txBox="1"/>
          <p:nvPr/>
        </p:nvSpPr>
        <p:spPr>
          <a:xfrm>
            <a:off x="1084278" y="1195680"/>
            <a:ext cx="661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Spreading Excellence and Widening Participation (SEWP)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AAF74E-22B2-A2CE-F6F0-3A274B82E670}"/>
              </a:ext>
            </a:extLst>
          </p:cNvPr>
          <p:cNvSpPr txBox="1"/>
          <p:nvPr/>
        </p:nvSpPr>
        <p:spPr>
          <a:xfrm>
            <a:off x="662473" y="1842022"/>
            <a:ext cx="78190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 Horizon 2020, from 2014–2020, COST was funded 50% by the SEWP </a:t>
            </a:r>
            <a:r>
              <a:rPr lang="en-US" dirty="0" err="1"/>
              <a:t>programme</a:t>
            </a:r>
            <a:r>
              <a:rPr lang="en-US" dirty="0"/>
              <a:t> and is spending half of the budget to benefit “widening countries. In Horizon Europe, from 2021-2027, COST is funded fully from the WPSE. This means that 80% of the budget will be devoted to widening Actions and 50% of the budget is invested in “widening countries”.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3FA0C-3EA5-CF88-4BFD-AD4BEB141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61" y="3538650"/>
            <a:ext cx="7185478" cy="256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86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C464BD-ABC9-AD25-423A-5AC2BD3BC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089" y="58091"/>
            <a:ext cx="5253699" cy="679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3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BF3DD-8885-D971-C9BC-B3C048BC4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6" y="565743"/>
            <a:ext cx="6245657" cy="587767"/>
          </a:xfrm>
        </p:spPr>
        <p:txBody>
          <a:bodyPr/>
          <a:lstStyle/>
          <a:p>
            <a:pPr algn="ctr"/>
            <a:r>
              <a:rPr lang="en-US" dirty="0"/>
              <a:t>Active participation in COST Actions running in 2021 by country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568BC6-12B7-2D27-F0B6-569B9DB73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81" y="1314449"/>
            <a:ext cx="8220268" cy="529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58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3400" y="188640"/>
            <a:ext cx="8658942" cy="587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i="0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GB" dirty="0">
                <a:solidFill>
                  <a:srgbClr val="737373"/>
                </a:solidFill>
              </a:rPr>
              <a:t>Priority 2. Fostering interdisciplinary research for breakthrough science </a:t>
            </a: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srgbClr val="737373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57288" y="776406"/>
            <a:ext cx="8533436" cy="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C5AA0E8-47B4-49EB-8B42-15F13E1337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347450"/>
              </p:ext>
            </p:extLst>
          </p:nvPr>
        </p:nvGraphicFramePr>
        <p:xfrm>
          <a:off x="727789" y="846431"/>
          <a:ext cx="7912358" cy="516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9348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488"/>
            <a:ext cx="9169679" cy="5049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444" y="5521148"/>
            <a:ext cx="2421593" cy="133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07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1259"/>
          <a:stretch/>
        </p:blipFill>
        <p:spPr>
          <a:xfrm>
            <a:off x="1" y="471488"/>
            <a:ext cx="5386388" cy="5049660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133657"/>
              </p:ext>
            </p:extLst>
          </p:nvPr>
        </p:nvGraphicFramePr>
        <p:xfrm>
          <a:off x="4956693" y="1543873"/>
          <a:ext cx="5305425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B95AE92-5CA7-1112-44FD-51C383AF7A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03" r="15447"/>
          <a:stretch/>
        </p:blipFill>
        <p:spPr>
          <a:xfrm>
            <a:off x="4779900" y="1601457"/>
            <a:ext cx="4000208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06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3400" y="202928"/>
            <a:ext cx="8658942" cy="587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i="0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000" dirty="0"/>
              <a:t>Subfields OECD Fields of Science and Technology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57288" y="776406"/>
            <a:ext cx="8533436" cy="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C5AB9F-2F89-E835-6651-32FB92EF1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17" y="910479"/>
            <a:ext cx="7624860" cy="51711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4E9617-F175-F9BE-B29A-658F50009041}"/>
              </a:ext>
            </a:extLst>
          </p:cNvPr>
          <p:cNvSpPr txBox="1"/>
          <p:nvPr/>
        </p:nvSpPr>
        <p:spPr>
          <a:xfrm>
            <a:off x="3561859" y="6363477"/>
            <a:ext cx="220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 2015 - 2020</a:t>
            </a:r>
          </a:p>
        </p:txBody>
      </p:sp>
    </p:spTree>
    <p:extLst>
      <p:ext uri="{BB962C8B-B14F-4D97-AF65-F5344CB8AC3E}">
        <p14:creationId xmlns:p14="http://schemas.microsoft.com/office/powerpoint/2010/main" val="2651866327"/>
      </p:ext>
    </p:extLst>
  </p:cSld>
  <p:clrMapOvr>
    <a:masterClrMapping/>
  </p:clrMapOvr>
</p:sld>
</file>

<file path=ppt/theme/theme1.xml><?xml version="1.0" encoding="utf-8"?>
<a:theme xmlns:a="http://schemas.openxmlformats.org/drawingml/2006/main" name="Blue and Purple">
  <a:themeElements>
    <a:clrScheme name="COST COLORS">
      <a:dk1>
        <a:srgbClr val="000000"/>
      </a:dk1>
      <a:lt1>
        <a:srgbClr val="FFFFFF"/>
      </a:lt1>
      <a:dk2>
        <a:srgbClr val="737373"/>
      </a:dk2>
      <a:lt2>
        <a:srgbClr val="D2D2CD"/>
      </a:lt2>
      <a:accent1>
        <a:srgbClr val="2D3778"/>
      </a:accent1>
      <a:accent2>
        <a:srgbClr val="6E82BE"/>
      </a:accent2>
      <a:accent3>
        <a:srgbClr val="692364"/>
      </a:accent3>
      <a:accent4>
        <a:srgbClr val="961E64"/>
      </a:accent4>
      <a:accent5>
        <a:srgbClr val="E1783C"/>
      </a:accent5>
      <a:accent6>
        <a:srgbClr val="00AB9D"/>
      </a:accent6>
      <a:hlink>
        <a:srgbClr val="D7D2C3"/>
      </a:hlink>
      <a:folHlink>
        <a:srgbClr val="9B9B9B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T_ppt_4X3_161212" id="{D9B20EF4-AFCE-AC46-AFE5-4469400EED43}" vid="{FFDE8392-450E-EA48-AE8D-B46B652FA9E8}"/>
    </a:ext>
  </a:extLst>
</a:theme>
</file>

<file path=ppt/theme/theme2.xml><?xml version="1.0" encoding="utf-8"?>
<a:theme xmlns:a="http://schemas.openxmlformats.org/drawingml/2006/main" name="Blue and Green">
  <a:themeElements>
    <a:clrScheme name="COST 1">
      <a:dk1>
        <a:srgbClr val="000000"/>
      </a:dk1>
      <a:lt1>
        <a:srgbClr val="FFFFFF"/>
      </a:lt1>
      <a:dk2>
        <a:srgbClr val="656865"/>
      </a:dk2>
      <a:lt2>
        <a:srgbClr val="C5C5BD"/>
      </a:lt2>
      <a:accent1>
        <a:srgbClr val="263264"/>
      </a:accent1>
      <a:accent2>
        <a:srgbClr val="5E78AD"/>
      </a:accent2>
      <a:accent3>
        <a:srgbClr val="5B2650"/>
      </a:accent3>
      <a:accent4>
        <a:srgbClr val="99245C"/>
      </a:accent4>
      <a:accent5>
        <a:srgbClr val="E5713E"/>
      </a:accent5>
      <a:accent6>
        <a:srgbClr val="00AB9D"/>
      </a:accent6>
      <a:hlink>
        <a:srgbClr val="C8C3B1"/>
      </a:hlink>
      <a:folHlink>
        <a:srgbClr val="8A8F8C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T_ppt_4X3_161212" id="{D9B20EF4-AFCE-AC46-AFE5-4469400EED43}" vid="{B5B75051-33E4-7E4D-8F64-F88EBDE5F8E2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COST_ppt-4_3</Template>
  <TotalTime>769</TotalTime>
  <Words>443</Words>
  <Application>Microsoft Office PowerPoint</Application>
  <PresentationFormat>On-screen Show (4:3)</PresentationFormat>
  <Paragraphs>56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Blue and Purple</vt:lpstr>
      <vt:lpstr>Blue and Green</vt:lpstr>
      <vt:lpstr>Data analysis on Serbian participation in COST Actions:   Celebrating 50 years of research networks </vt:lpstr>
      <vt:lpstr>“COST provides networking opportunities for researchers and innovators in order to strengthen Europe’s capacity to address scientific, technological and societal challenges.”</vt:lpstr>
      <vt:lpstr>Priority 1. Promoting and spreading excellence </vt:lpstr>
      <vt:lpstr>PowerPoint Presentation</vt:lpstr>
      <vt:lpstr>Active participation in COST Actions running in 2021 by country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 ACTIONS’ BUDGET TRANSFERRED TO SERBIA</vt:lpstr>
      <vt:lpstr>http://mail.ipb.ac.rs/~ncc-serbia/Iz_Istorije.php</vt:lpstr>
      <vt:lpstr>National procedures for joining and/or starting a new COST Action</vt:lpstr>
      <vt:lpstr>GOALS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participation in COST</dc:title>
  <dc:creator>marinkovic</dc:creator>
  <cp:lastModifiedBy>Bratislav Marinkovic</cp:lastModifiedBy>
  <cp:revision>47</cp:revision>
  <dcterms:created xsi:type="dcterms:W3CDTF">2018-03-20T20:23:34Z</dcterms:created>
  <dcterms:modified xsi:type="dcterms:W3CDTF">2022-05-29T18:51:30Z</dcterms:modified>
</cp:coreProperties>
</file>