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C7"/>
    <a:srgbClr val="C78300"/>
    <a:srgbClr val="0044C7"/>
    <a:srgbClr val="9DC3E6"/>
    <a:srgbClr val="000000"/>
    <a:srgbClr val="B6ABCD"/>
    <a:srgbClr val="BAEAFB"/>
    <a:srgbClr val="D3F7EF"/>
    <a:srgbClr val="99F799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4A50-C5A5-204C-F94D-5C63199E0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DC86C-2C9B-AC39-DFA1-49C7DFB24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0C365-EC00-E829-1AFC-2B8D3719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19F67-8EF5-5477-1777-E92F919A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1DF2C-47E4-1A16-35C3-E1FB7330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74BD-6C05-A1A3-8B4E-3D8BD236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5F59F-7B1C-024F-EC60-C3DE11A1D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E7A3D-E288-F260-2C84-CF1F5595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12AA1-295D-C9FE-BBE5-210B002C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192C4-9F74-D414-3FD4-72CBB949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C720D-FC76-14B3-454E-63B1C45EC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45EAB-E3E8-363F-56DD-0681F65E7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BC0C-45F1-C100-2420-B5E77646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44C1F-DD58-B534-18F7-F4C65455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1BFD5-66E6-0CE5-BDD4-9A7DAB3D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6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7F49E-59CE-664F-DD3B-F1C090F3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F0EE1-746C-5CE7-A25B-609F8E073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A0647-8781-48ED-8413-10F97F5D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F9CB6-5EEC-9F3F-3080-34AF3428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43B2-8385-27CD-52A8-1647616D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F473-BEC3-6B7A-76F9-4CB3EB9C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6BEC4-1121-113B-1BD2-244BB1BCA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30F68-14AA-C252-FD52-4AC7CA19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17B85-5C06-7968-A4BE-D469909E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8234B-9659-5216-9E70-30C8F61D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7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3B72-87F6-594D-AE21-757A13C7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3E14-1CF9-C10E-73F2-6D7C8A821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D2A75-B4F8-1705-AAEA-0072D231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FC8CF-C2B0-70CA-D34A-82F2564D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5978C-D1CE-74ED-40B9-E534F226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FA451-B976-B38A-BE5B-4D0875BF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2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AF06-8336-EA87-9FB7-0B2087AC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AB1D3-CA69-B6C5-BE01-E38904319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DFE85-90F3-A66D-45FA-FDD91E296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65E5E-81EA-A7E8-F29B-FD809158A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58D9A-5485-1E1E-9663-C7933EAC9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DD17FB-4F3F-B6AB-75A8-25C89921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02180-1DCE-2F80-01E2-FB629C7C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0C857-DD1A-1137-F55E-2FB64D2E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3B9F-0041-8193-78FB-152E5D62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E552-5ABD-4B0E-E00F-A6F47974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2C39F-F69A-67AC-5128-A3D71A85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AEA54-25C3-6DED-B71C-4B95A010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1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8AFD0-E55F-2308-89A6-4788A4E9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4DF70-7899-E773-4229-A31AB82F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0668B-427A-8B64-010A-1C861200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3777-4F4A-A2B9-A60D-6E5EBD25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1AAD8-C2B8-A23A-38AD-A62B842D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9BA79-F8C0-4BCC-654C-DB530654F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DC8BB-EF67-3931-1407-3DD325FE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82937-7ABC-1D89-6390-A39382DA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867E5-348F-8710-89B4-50C21C2B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8126-491C-4C40-47AF-E374B6CD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0DB8C-7C63-B992-71D1-12E0A61A6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538A1-663A-0808-B74F-3B73BB7D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24157-1678-E2A8-08FF-9ED54F83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897A-C4A2-E337-B9CC-445E47E8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8974-071E-04EB-2EDD-9F5955EE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0206A-1CBD-85A1-A8F1-1788E289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80DD8-B1F7-3CAC-1EFD-829230FA2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8A441-0574-DC44-FFD8-4C667FFCC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D143-6812-43D0-9367-0091878F458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50B52-22A6-AFA0-1056-2CF1EC97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76A7D-9FB6-6499-5B49-A1BE078E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E29E8-E841-43D8-9FA1-3C2B5D9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ilip.arnaut@ipb.ac.r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9BE967-5A1C-ACAC-61B9-1FAE5BEEE0F8}"/>
              </a:ext>
            </a:extLst>
          </p:cNvPr>
          <p:cNvSpPr/>
          <p:nvPr/>
        </p:nvSpPr>
        <p:spPr>
          <a:xfrm>
            <a:off x="97064" y="818738"/>
            <a:ext cx="1286122" cy="1116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3AAF2-B2FD-5DCD-79A7-43747FACF6D1}"/>
              </a:ext>
            </a:extLst>
          </p:cNvPr>
          <p:cNvSpPr txBox="1"/>
          <p:nvPr/>
        </p:nvSpPr>
        <p:spPr>
          <a:xfrm>
            <a:off x="-44450" y="3535401"/>
            <a:ext cx="12280900" cy="85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Alternative Evaluation Metrics for Machine Learning Model Selection in Ionospheric VLF Amplitude Data Exclusion</a:t>
            </a:r>
            <a:endParaRPr lang="en-US" sz="24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B19C-1C14-9564-9897-E1119BB236E8}"/>
              </a:ext>
            </a:extLst>
          </p:cNvPr>
          <p:cNvSpPr txBox="1"/>
          <p:nvPr/>
        </p:nvSpPr>
        <p:spPr>
          <a:xfrm>
            <a:off x="-44450" y="5993718"/>
            <a:ext cx="7491845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50" dirty="0">
                <a:effectLst/>
                <a:latin typeface="Segoe UI Light" panose="020B0502040204020203" pitchFamily="34" charset="0"/>
                <a:ea typeface="Droid Sans Fallback"/>
                <a:cs typeface="Segoe UI Light" panose="020B0502040204020203" pitchFamily="34" charset="0"/>
              </a:rPr>
              <a:t>Filip Arnaut, Aleksandra </a:t>
            </a:r>
            <a:r>
              <a:rPr lang="en-US" sz="1400" kern="50" dirty="0" err="1">
                <a:effectLst/>
                <a:latin typeface="Segoe UI Light" panose="020B0502040204020203" pitchFamily="34" charset="0"/>
                <a:ea typeface="Droid Sans Fallback"/>
                <a:cs typeface="Segoe UI Light" panose="020B0502040204020203" pitchFamily="34" charset="0"/>
              </a:rPr>
              <a:t>Kolarski</a:t>
            </a:r>
            <a:endParaRPr lang="en-US" sz="14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Institute of Physics Belgrade, University of Belgrade, </a:t>
            </a:r>
            <a:r>
              <a:rPr lang="en-US" sz="1400" i="1" dirty="0" err="1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Pregrevica</a:t>
            </a:r>
            <a:r>
              <a:rPr lang="en-US" sz="1400" i="1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118, 11080 Belgrade, Serbia</a:t>
            </a:r>
            <a:endParaRPr lang="en-US" sz="14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E-mail: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  <a:hlinkClick r:id="rId2"/>
              </a:rPr>
              <a:t>filip.arnaut@ipb.ac.rs</a:t>
            </a:r>
            <a:r>
              <a:rPr lang="en-US" sz="1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75DB2E-B092-BC52-8B3B-EF71B90E4D97}"/>
              </a:ext>
            </a:extLst>
          </p:cNvPr>
          <p:cNvSpPr txBox="1"/>
          <p:nvPr/>
        </p:nvSpPr>
        <p:spPr>
          <a:xfrm>
            <a:off x="-44450" y="97341"/>
            <a:ext cx="477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33333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V Meeting on Astrophysical Spectroscopy- September 12</a:t>
            </a:r>
            <a:r>
              <a:rPr lang="en-US" i="0" baseline="30000" dirty="0">
                <a:solidFill>
                  <a:srgbClr val="33333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US" i="0" dirty="0">
                <a:solidFill>
                  <a:srgbClr val="33333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– 15</a:t>
            </a:r>
            <a:r>
              <a:rPr lang="en-US" i="0" baseline="30000" dirty="0">
                <a:solidFill>
                  <a:srgbClr val="33333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US" i="0" dirty="0">
                <a:solidFill>
                  <a:srgbClr val="33333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, Pali</a:t>
            </a:r>
            <a:r>
              <a:rPr lang="sr-Latn-RS" i="0" dirty="0">
                <a:solidFill>
                  <a:srgbClr val="33333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ć, Republic of Serbia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4037F-0C62-A811-CA34-67D4B3FCD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4" y="828979"/>
            <a:ext cx="1286122" cy="1095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8A8916-7461-D6CA-C988-C3917E01F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98" y="818738"/>
            <a:ext cx="3003704" cy="11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A1A9E7-D856-AA46-0A3E-3A2022CC3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40521"/>
              </p:ext>
            </p:extLst>
          </p:nvPr>
        </p:nvGraphicFramePr>
        <p:xfrm>
          <a:off x="2151481" y="1088479"/>
          <a:ext cx="7889036" cy="5722382"/>
        </p:xfrm>
        <a:graphic>
          <a:graphicData uri="http://schemas.openxmlformats.org/drawingml/2006/table">
            <a:tbl>
              <a:tblPr/>
              <a:tblGrid>
                <a:gridCol w="2040630">
                  <a:extLst>
                    <a:ext uri="{9D8B030D-6E8A-4147-A177-3AD203B41FA5}">
                      <a16:colId xmlns:a16="http://schemas.microsoft.com/office/drawing/2014/main" val="1492026929"/>
                    </a:ext>
                  </a:extLst>
                </a:gridCol>
                <a:gridCol w="2293080">
                  <a:extLst>
                    <a:ext uri="{9D8B030D-6E8A-4147-A177-3AD203B41FA5}">
                      <a16:colId xmlns:a16="http://schemas.microsoft.com/office/drawing/2014/main" val="485816880"/>
                    </a:ext>
                  </a:extLst>
                </a:gridCol>
                <a:gridCol w="1493658">
                  <a:extLst>
                    <a:ext uri="{9D8B030D-6E8A-4147-A177-3AD203B41FA5}">
                      <a16:colId xmlns:a16="http://schemas.microsoft.com/office/drawing/2014/main" val="2742190920"/>
                    </a:ext>
                  </a:extLst>
                </a:gridCol>
                <a:gridCol w="1030834">
                  <a:extLst>
                    <a:ext uri="{9D8B030D-6E8A-4147-A177-3AD203B41FA5}">
                      <a16:colId xmlns:a16="http://schemas.microsoft.com/office/drawing/2014/main" val="2048830393"/>
                    </a:ext>
                  </a:extLst>
                </a:gridCol>
                <a:gridCol w="1030834">
                  <a:extLst>
                    <a:ext uri="{9D8B030D-6E8A-4147-A177-3AD203B41FA5}">
                      <a16:colId xmlns:a16="http://schemas.microsoft.com/office/drawing/2014/main" val="3915163670"/>
                    </a:ext>
                  </a:extLst>
                </a:gridCol>
              </a:tblGrid>
              <a:tr h="417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Number of trees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Youden's J statistic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Markedness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GPS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UPS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620159"/>
                  </a:ext>
                </a:extLst>
              </a:tr>
              <a:tr h="40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472443"/>
                  </a:ext>
                </a:extLst>
              </a:tr>
              <a:tr h="40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174918"/>
                  </a:ext>
                </a:extLst>
              </a:tr>
              <a:tr h="40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040603"/>
                  </a:ext>
                </a:extLst>
              </a:tr>
              <a:tr h="40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638089"/>
                  </a:ext>
                </a:extLst>
              </a:tr>
              <a:tr h="40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564163"/>
                  </a:ext>
                </a:extLst>
              </a:tr>
              <a:tr h="40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49309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141254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473814"/>
                  </a:ext>
                </a:extLst>
              </a:tr>
              <a:tr h="40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Minimum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27509"/>
                  </a:ext>
                </a:extLst>
              </a:tr>
              <a:tr h="40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Maximum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044079"/>
                  </a:ext>
                </a:extLst>
              </a:tr>
              <a:tr h="40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Range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0.008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0.007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0.008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930544"/>
                  </a:ext>
                </a:extLst>
              </a:tr>
              <a:tr h="40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Mean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97458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Median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0.772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0.830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104840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F367B5-0815-E3A2-2E48-EF8E1619EA21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EEB5E-60C5-C755-41FB-9BDD312A8F29}"/>
              </a:ext>
            </a:extLst>
          </p:cNvPr>
          <p:cNvSpPr txBox="1"/>
          <p:nvPr/>
        </p:nvSpPr>
        <p:spPr>
          <a:xfrm>
            <a:off x="168201" y="171561"/>
            <a:ext cx="3063949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Results and discussion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A0052-AB0B-0AFA-BA00-EEDC5BDF58E4}"/>
              </a:ext>
            </a:extLst>
          </p:cNvPr>
          <p:cNvSpPr txBox="1"/>
          <p:nvPr/>
        </p:nvSpPr>
        <p:spPr>
          <a:xfrm>
            <a:off x="168201" y="630020"/>
            <a:ext cx="3788472" cy="42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kern="1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Alternative evaluation metrics</a:t>
            </a:r>
            <a:endParaRPr lang="en-US" sz="2200" b="1" i="1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926F92-C18E-A09D-282A-F5FAAC4B4619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086A4-7A1C-CEB6-CDEB-E4F99A8485B2}"/>
              </a:ext>
            </a:extLst>
          </p:cNvPr>
          <p:cNvSpPr txBox="1"/>
          <p:nvPr/>
        </p:nvSpPr>
        <p:spPr>
          <a:xfrm>
            <a:off x="168201" y="171561"/>
            <a:ext cx="3063949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Results and discussion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BBE6E-801F-B3E4-EE38-A3D66D19D6CB}"/>
              </a:ext>
            </a:extLst>
          </p:cNvPr>
          <p:cNvSpPr txBox="1"/>
          <p:nvPr/>
        </p:nvSpPr>
        <p:spPr>
          <a:xfrm>
            <a:off x="168200" y="630020"/>
            <a:ext cx="4731603" cy="42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kern="1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Domain- specific evaluation metric</a:t>
            </a:r>
            <a:endParaRPr lang="en-US" sz="2200" b="1" i="1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0FA558-B441-3C2E-30BD-5EB8A5110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214146"/>
              </p:ext>
            </p:extLst>
          </p:nvPr>
        </p:nvGraphicFramePr>
        <p:xfrm>
          <a:off x="196931" y="1196917"/>
          <a:ext cx="3971308" cy="1699400"/>
        </p:xfrm>
        <a:graphic>
          <a:graphicData uri="http://schemas.openxmlformats.org/drawingml/2006/table">
            <a:tbl>
              <a:tblPr/>
              <a:tblGrid>
                <a:gridCol w="1495687">
                  <a:extLst>
                    <a:ext uri="{9D8B030D-6E8A-4147-A177-3AD203B41FA5}">
                      <a16:colId xmlns:a16="http://schemas.microsoft.com/office/drawing/2014/main" val="60704799"/>
                    </a:ext>
                  </a:extLst>
                </a:gridCol>
                <a:gridCol w="825207">
                  <a:extLst>
                    <a:ext uri="{9D8B030D-6E8A-4147-A177-3AD203B41FA5}">
                      <a16:colId xmlns:a16="http://schemas.microsoft.com/office/drawing/2014/main" val="1991549645"/>
                    </a:ext>
                  </a:extLst>
                </a:gridCol>
                <a:gridCol w="825207">
                  <a:extLst>
                    <a:ext uri="{9D8B030D-6E8A-4147-A177-3AD203B41FA5}">
                      <a16:colId xmlns:a16="http://schemas.microsoft.com/office/drawing/2014/main" val="1939589439"/>
                    </a:ext>
                  </a:extLst>
                </a:gridCol>
                <a:gridCol w="825207">
                  <a:extLst>
                    <a:ext uri="{9D8B030D-6E8A-4147-A177-3AD203B41FA5}">
                      <a16:colId xmlns:a16="http://schemas.microsoft.com/office/drawing/2014/main" val="1437818177"/>
                    </a:ext>
                  </a:extLst>
                </a:gridCol>
              </a:tblGrid>
              <a:tr h="34392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Confusion matrix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89224"/>
                  </a:ext>
                </a:extLst>
              </a:tr>
              <a:tr h="343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True labels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383156"/>
                  </a:ext>
                </a:extLst>
              </a:tr>
              <a:tr h="333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398417"/>
                  </a:ext>
                </a:extLst>
              </a:tr>
              <a:tr h="3338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Predicted 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labels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TP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FP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991010"/>
                  </a:ext>
                </a:extLst>
              </a:tr>
              <a:tr h="343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FN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TN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79888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5519FD-0136-AED5-A64C-0B64D54745F6}"/>
                  </a:ext>
                </a:extLst>
              </p:cNvPr>
              <p:cNvSpPr txBox="1"/>
              <p:nvPr/>
            </p:nvSpPr>
            <p:spPr>
              <a:xfrm>
                <a:off x="196932" y="5484208"/>
                <a:ext cx="36456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Total score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5519FD-0136-AED5-A64C-0B64D5474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32" y="5484208"/>
                <a:ext cx="3645678" cy="276999"/>
              </a:xfrm>
              <a:prstGeom prst="rect">
                <a:avLst/>
              </a:prstGeom>
              <a:blipFill>
                <a:blip r:embed="rId2"/>
                <a:stretch>
                  <a:fillRect l="-3846" t="-31111" r="-167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131E4F6-8EF2-F247-FB4E-9CD23237ECEA}"/>
              </a:ext>
            </a:extLst>
          </p:cNvPr>
          <p:cNvSpPr txBox="1"/>
          <p:nvPr/>
        </p:nvSpPr>
        <p:spPr>
          <a:xfrm>
            <a:off x="168200" y="2907565"/>
            <a:ext cx="592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Point-based system: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True positive (TP) = +1 point 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(majority class),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True negative (TN)= +2 points 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(minority class),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False positive (FP)= -1 point 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(misclassified majority class)- could be informative,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False negative (FN)= -2 points 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(misclassified minority class).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064553-1923-323B-056B-A97BA31642AF}"/>
                  </a:ext>
                </a:extLst>
              </p:cNvPr>
              <p:cNvSpPr txBox="1"/>
              <p:nvPr/>
            </p:nvSpPr>
            <p:spPr>
              <a:xfrm>
                <a:off x="196932" y="6207465"/>
                <a:ext cx="2691506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𝑠𝑐𝑜𝑟𝑒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064553-1923-323B-056B-A97BA316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32" y="6207465"/>
                <a:ext cx="2691506" cy="524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7D1489-F555-CEFB-5DC5-93606F91873A}"/>
                  </a:ext>
                </a:extLst>
              </p:cNvPr>
              <p:cNvSpPr txBox="1"/>
              <p:nvPr/>
            </p:nvSpPr>
            <p:spPr>
              <a:xfrm>
                <a:off x="168200" y="5919218"/>
                <a:ext cx="26266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7D1489-F555-CEFB-5DC5-93606F918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0" y="5919218"/>
                <a:ext cx="2626616" cy="276999"/>
              </a:xfrm>
              <a:prstGeom prst="rect">
                <a:avLst/>
              </a:prstGeom>
              <a:blipFill>
                <a:blip r:embed="rId4"/>
                <a:stretch>
                  <a:fillRect l="-930" r="-186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0114A89-9265-5C33-8EFD-E191CCA754C3}"/>
              </a:ext>
            </a:extLst>
          </p:cNvPr>
          <p:cNvSpPr txBox="1"/>
          <p:nvPr/>
        </p:nvSpPr>
        <p:spPr>
          <a:xfrm>
            <a:off x="4895652" y="1058586"/>
            <a:ext cx="6974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Properties: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Score ratio values range between -1 and 1.</a:t>
            </a:r>
          </a:p>
          <a:p>
            <a:pPr algn="just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 value of -1 represents an ideally bad model (FP and FN values).</a:t>
            </a:r>
          </a:p>
          <a:p>
            <a:pPr algn="just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 value of 1 represents an ideally good model (TN and TP values).</a:t>
            </a:r>
          </a:p>
          <a:p>
            <a:pPr algn="just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 value of 0 means that the model made the same amount of FN as TN and TP as FP.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95807B-EC4E-AB38-D488-54B007269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5284"/>
              </p:ext>
            </p:extLst>
          </p:nvPr>
        </p:nvGraphicFramePr>
        <p:xfrm>
          <a:off x="6111950" y="2812912"/>
          <a:ext cx="5553695" cy="3964633"/>
        </p:xfrm>
        <a:graphic>
          <a:graphicData uri="http://schemas.openxmlformats.org/drawingml/2006/table">
            <a:tbl>
              <a:tblPr/>
              <a:tblGrid>
                <a:gridCol w="3325360">
                  <a:extLst>
                    <a:ext uri="{9D8B030D-6E8A-4147-A177-3AD203B41FA5}">
                      <a16:colId xmlns:a16="http://schemas.microsoft.com/office/drawing/2014/main" val="3143849003"/>
                    </a:ext>
                  </a:extLst>
                </a:gridCol>
                <a:gridCol w="2228335">
                  <a:extLst>
                    <a:ext uri="{9D8B030D-6E8A-4147-A177-3AD203B41FA5}">
                      <a16:colId xmlns:a16="http://schemas.microsoft.com/office/drawing/2014/main" val="3588384671"/>
                    </a:ext>
                  </a:extLst>
                </a:gridCol>
              </a:tblGrid>
              <a:tr h="472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Number of trees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Score ratio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465900"/>
                  </a:ext>
                </a:extLst>
              </a:tr>
              <a:tr h="434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81978"/>
                  </a:ext>
                </a:extLst>
              </a:tr>
              <a:tr h="434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271525"/>
                  </a:ext>
                </a:extLst>
              </a:tr>
              <a:tr h="434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0.594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158610"/>
                  </a:ext>
                </a:extLst>
              </a:tr>
              <a:tr h="434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321853"/>
                  </a:ext>
                </a:extLst>
              </a:tr>
              <a:tr h="434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408218"/>
                  </a:ext>
                </a:extLst>
              </a:tr>
              <a:tr h="434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0.599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974307"/>
                  </a:ext>
                </a:extLst>
              </a:tr>
              <a:tr h="434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92401"/>
                  </a:ext>
                </a:extLst>
              </a:tr>
              <a:tr h="448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500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0.603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728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5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AFFF70-092E-D456-F254-1CFFFE08C793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6C6A9-6E2E-8404-8651-7DD914BB582A}"/>
              </a:ext>
            </a:extLst>
          </p:cNvPr>
          <p:cNvSpPr txBox="1"/>
          <p:nvPr/>
        </p:nvSpPr>
        <p:spPr>
          <a:xfrm>
            <a:off x="168201" y="171561"/>
            <a:ext cx="3063949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Conclusion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80E26-A647-BC0C-22DA-914678195FF9}"/>
              </a:ext>
            </a:extLst>
          </p:cNvPr>
          <p:cNvSpPr txBox="1"/>
          <p:nvPr/>
        </p:nvSpPr>
        <p:spPr>
          <a:xfrm>
            <a:off x="196932" y="831850"/>
            <a:ext cx="117981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Ionospheric VLF data exclusion is a process that can be automated with the utilization of ML classification methods.</a:t>
            </a:r>
          </a:p>
          <a:p>
            <a:pPr algn="just"/>
            <a:endParaRPr lang="en-US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Further research is needed in order to fine-tune the workflow, such as testing different </a:t>
            </a:r>
            <a:r>
              <a:rPr lang="en-US" sz="2000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undersampling</a:t>
            </a:r>
            <a:r>
              <a:rPr lang="en-US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and oversampling techniques, the application of other ML methods, etc.</a:t>
            </a:r>
          </a:p>
          <a:p>
            <a:pPr algn="just"/>
            <a:endParaRPr lang="en-US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For first-time research into the subject, the obtained results are satisfactory. The application of alternative evaluation metrics confirmed that the best overall model is comprised of 100 trees.</a:t>
            </a:r>
          </a:p>
          <a:p>
            <a:pPr algn="just"/>
            <a:endParaRPr lang="en-US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The development of a domain-specific evaluation metric based on a point system from the confusion matrix demonstrated the benefits of having a single-number metric to quickly determine a few of the best models.</a:t>
            </a:r>
          </a:p>
          <a:p>
            <a:pPr algn="just"/>
            <a:endParaRPr lang="en-US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/>
            <a:endParaRPr lang="en-US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/>
            <a:endParaRPr lang="en-US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/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ABBFAA-1303-9CF1-6E7D-0960B367DDE3}"/>
              </a:ext>
            </a:extLst>
          </p:cNvPr>
          <p:cNvSpPr txBox="1"/>
          <p:nvPr/>
        </p:nvSpPr>
        <p:spPr>
          <a:xfrm>
            <a:off x="3204713" y="3105834"/>
            <a:ext cx="578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193971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60C0D7-D6E8-6746-DE33-3F354D719C6F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92F83-DE61-795A-058D-931638AB8D27}"/>
              </a:ext>
            </a:extLst>
          </p:cNvPr>
          <p:cNvSpPr txBox="1"/>
          <p:nvPr/>
        </p:nvSpPr>
        <p:spPr>
          <a:xfrm>
            <a:off x="168201" y="171561"/>
            <a:ext cx="1947553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Introduction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D763D-67FD-6B08-EFED-52CDFBB20C87}"/>
              </a:ext>
            </a:extLst>
          </p:cNvPr>
          <p:cNvSpPr txBox="1"/>
          <p:nvPr/>
        </p:nvSpPr>
        <p:spPr>
          <a:xfrm>
            <a:off x="196932" y="831850"/>
            <a:ext cx="117981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When applying machine learning (ML) methods to classify ionospheric VLF amplitude data for data exclusion, there is a significant imbalance in the ML task (85- 15% normal vs. anomalous data class). </a:t>
            </a:r>
          </a:p>
          <a:p>
            <a:pPr algn="just"/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Research problem: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Standard evaluation metrics for imbalanced ML tasks can yield subpar results, requiring careful interpretation in relation to the distribution of the test dataset.</a:t>
            </a:r>
          </a:p>
          <a:p>
            <a:pPr algn="just"/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Solution: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utilization of Youden's J statistic, Markedness, General Performance Score (GPS) and Unified Performance Measure (UPM) to strengthen the selection of the employed model (hyper)parameters. Furthermore, the inclusion of a domain-specific evaluation metric can enhance the assessment process.</a:t>
            </a:r>
          </a:p>
          <a:p>
            <a:pPr algn="just"/>
            <a:endParaRPr lang="en-US" sz="2000" kern="1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b="1" kern="1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Rationale: </a:t>
            </a:r>
            <a:r>
              <a:rPr lang="en-US" sz="2000" kern="1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The utilization of GPS and UPM has the potential to provide supplementary insights into the developed models as a single-number metric. Furthermore, the development of a domain-specific evaluation metric may be considered as the most optimal choice among all available evaluation metrics.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2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5C98EE-ECC2-A090-AAEC-20337A985928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FF102-D8E3-1A52-3A43-AA8BC562877B}"/>
              </a:ext>
            </a:extLst>
          </p:cNvPr>
          <p:cNvSpPr txBox="1"/>
          <p:nvPr/>
        </p:nvSpPr>
        <p:spPr>
          <a:xfrm>
            <a:off x="168201" y="171561"/>
            <a:ext cx="3063949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Methods and data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FADE7-9BBA-2E88-364F-083ACD13AC57}"/>
              </a:ext>
            </a:extLst>
          </p:cNvPr>
          <p:cNvSpPr txBox="1"/>
          <p:nvPr/>
        </p:nvSpPr>
        <p:spPr>
          <a:xfrm>
            <a:off x="196932" y="831850"/>
            <a:ext cx="1179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data exclusion?</a:t>
            </a:r>
          </a:p>
          <a:p>
            <a:pPr algn="just"/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	Manual data exclusion is a time-consuming and tedious process.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AC9B3-E14B-9FFD-B26E-EC80167B4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87" y="1539736"/>
            <a:ext cx="8377826" cy="52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0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E4C405-27B6-CAEF-F6F9-5D52BE63EA2A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DFC3B-A53E-F131-73F2-84E2CA85122F}"/>
              </a:ext>
            </a:extLst>
          </p:cNvPr>
          <p:cNvSpPr txBox="1"/>
          <p:nvPr/>
        </p:nvSpPr>
        <p:spPr>
          <a:xfrm>
            <a:off x="168201" y="171561"/>
            <a:ext cx="3063949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Methods and data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7C612-67BB-8B92-D04A-D2ABAEBFA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75" y="1231438"/>
            <a:ext cx="7191250" cy="5400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A8C4C8-2E2F-A82D-24EE-9125BB09C002}"/>
              </a:ext>
            </a:extLst>
          </p:cNvPr>
          <p:cNvSpPr txBox="1"/>
          <p:nvPr/>
        </p:nvSpPr>
        <p:spPr>
          <a:xfrm>
            <a:off x="196932" y="831850"/>
            <a:ext cx="1179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exclusion workflow</a:t>
            </a:r>
          </a:p>
        </p:txBody>
      </p:sp>
    </p:spTree>
    <p:extLst>
      <p:ext uri="{BB962C8B-B14F-4D97-AF65-F5344CB8AC3E}">
        <p14:creationId xmlns:p14="http://schemas.microsoft.com/office/powerpoint/2010/main" val="275363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9F8C60-0149-F74F-1E2E-7B0905EDF663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36BD9-A4A4-B3D9-57F7-7DF3ED0CCAFD}"/>
              </a:ext>
            </a:extLst>
          </p:cNvPr>
          <p:cNvSpPr txBox="1"/>
          <p:nvPr/>
        </p:nvSpPr>
        <p:spPr>
          <a:xfrm>
            <a:off x="168201" y="171561"/>
            <a:ext cx="3063949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Results and discussion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A1AAF-9F88-F95D-316C-6AD317DE3E18}"/>
              </a:ext>
            </a:extLst>
          </p:cNvPr>
          <p:cNvSpPr txBox="1"/>
          <p:nvPr/>
        </p:nvSpPr>
        <p:spPr>
          <a:xfrm>
            <a:off x="168201" y="630020"/>
            <a:ext cx="3788472" cy="42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kern="1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Random forest modelling</a:t>
            </a:r>
            <a:endParaRPr lang="en-US" sz="2200" b="1" i="1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DDD21-2A0D-9774-BD83-2C5F40ABD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94" y="1112026"/>
            <a:ext cx="8575409" cy="54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7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859045-9472-E0B3-EC29-C1036E1FB677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094EB-008A-C8CC-3AC3-99DE47541B8B}"/>
              </a:ext>
            </a:extLst>
          </p:cNvPr>
          <p:cNvSpPr txBox="1"/>
          <p:nvPr/>
        </p:nvSpPr>
        <p:spPr>
          <a:xfrm>
            <a:off x="168201" y="171561"/>
            <a:ext cx="3063949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Results and discussion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3E5DE-E0C4-574B-01F1-ECCA84E00E3C}"/>
              </a:ext>
            </a:extLst>
          </p:cNvPr>
          <p:cNvSpPr txBox="1"/>
          <p:nvPr/>
        </p:nvSpPr>
        <p:spPr>
          <a:xfrm>
            <a:off x="168201" y="630020"/>
            <a:ext cx="3788472" cy="42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kern="1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Random forest modelling</a:t>
            </a:r>
            <a:endParaRPr lang="en-US" sz="2200" b="1" i="1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89B989-AD3B-11F8-FA9D-0A2504CAA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9" y="1112026"/>
            <a:ext cx="11565660" cy="562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1F58BC-3DB4-C021-8EBB-5F817947FF94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7A02A-9A26-4037-A4B9-D47DFD84B081}"/>
              </a:ext>
            </a:extLst>
          </p:cNvPr>
          <p:cNvSpPr txBox="1"/>
          <p:nvPr/>
        </p:nvSpPr>
        <p:spPr>
          <a:xfrm>
            <a:off x="168201" y="171561"/>
            <a:ext cx="3063949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Results and discussion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7B13C-93D0-287D-B7DD-EAB1AFCF7EB9}"/>
              </a:ext>
            </a:extLst>
          </p:cNvPr>
          <p:cNvSpPr txBox="1"/>
          <p:nvPr/>
        </p:nvSpPr>
        <p:spPr>
          <a:xfrm>
            <a:off x="168201" y="630020"/>
            <a:ext cx="3788472" cy="42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kern="1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Random forest modelling</a:t>
            </a:r>
            <a:endParaRPr lang="en-US" sz="2200" b="1" i="1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65970-E89B-C9BF-C228-CD6DB5C3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84" y="1034411"/>
            <a:ext cx="8954429" cy="57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964BB-3644-6289-B9EF-F03D1617A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25" y="1112026"/>
            <a:ext cx="8515948" cy="56000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29DBE2-989B-C805-6328-281E34562C11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A39A1-144C-4E1C-AC9F-FA6CBEC08C52}"/>
              </a:ext>
            </a:extLst>
          </p:cNvPr>
          <p:cNvSpPr txBox="1"/>
          <p:nvPr/>
        </p:nvSpPr>
        <p:spPr>
          <a:xfrm>
            <a:off x="168201" y="171561"/>
            <a:ext cx="3063949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Results and discussion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D17D9-6DCE-DFDE-8FAB-618A6B93B9E5}"/>
              </a:ext>
            </a:extLst>
          </p:cNvPr>
          <p:cNvSpPr txBox="1"/>
          <p:nvPr/>
        </p:nvSpPr>
        <p:spPr>
          <a:xfrm>
            <a:off x="168201" y="630020"/>
            <a:ext cx="3788472" cy="42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kern="1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Random forest modelling</a:t>
            </a:r>
            <a:endParaRPr lang="en-US" sz="2200" b="1" i="1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1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7FD7D1-8486-594E-A9FA-832E2EDD58B8}"/>
              </a:ext>
            </a:extLst>
          </p:cNvPr>
          <p:cNvSpPr/>
          <p:nvPr/>
        </p:nvSpPr>
        <p:spPr>
          <a:xfrm>
            <a:off x="196932" y="225630"/>
            <a:ext cx="11798135" cy="350322"/>
          </a:xfrm>
          <a:prstGeom prst="roundRect">
            <a:avLst/>
          </a:prstGeom>
          <a:solidFill>
            <a:srgbClr val="0044C7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E628C-4E4F-E457-64E5-57361FF9381E}"/>
              </a:ext>
            </a:extLst>
          </p:cNvPr>
          <p:cNvSpPr txBox="1"/>
          <p:nvPr/>
        </p:nvSpPr>
        <p:spPr>
          <a:xfrm>
            <a:off x="168201" y="171561"/>
            <a:ext cx="3063949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Results and discussion</a:t>
            </a:r>
            <a:endParaRPr lang="en-US" sz="24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55A04-385B-A28B-6602-42F25A422568}"/>
              </a:ext>
            </a:extLst>
          </p:cNvPr>
          <p:cNvSpPr txBox="1"/>
          <p:nvPr/>
        </p:nvSpPr>
        <p:spPr>
          <a:xfrm>
            <a:off x="168201" y="630020"/>
            <a:ext cx="3788472" cy="42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kern="1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Random forest modelling</a:t>
            </a:r>
            <a:endParaRPr lang="en-US" sz="2200" b="1" i="1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663EA-85E4-98DB-CEEF-65070E136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72" y="1112026"/>
            <a:ext cx="8916053" cy="55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6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180</TotalTime>
  <Words>690</Words>
  <Application>Microsoft Office PowerPoint</Application>
  <PresentationFormat>Widescreen</PresentationFormat>
  <Paragraphs>163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Arnaut</dc:creator>
  <cp:lastModifiedBy>Filip Arnaut</cp:lastModifiedBy>
  <cp:revision>69</cp:revision>
  <dcterms:created xsi:type="dcterms:W3CDTF">2023-08-31T10:41:21Z</dcterms:created>
  <dcterms:modified xsi:type="dcterms:W3CDTF">2023-09-12T09:09:42Z</dcterms:modified>
</cp:coreProperties>
</file>