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325" r:id="rId4"/>
    <p:sldId id="353" r:id="rId5"/>
    <p:sldId id="345" r:id="rId6"/>
    <p:sldId id="361" r:id="rId7"/>
    <p:sldId id="360" r:id="rId8"/>
    <p:sldId id="359" r:id="rId9"/>
    <p:sldId id="362" r:id="rId10"/>
    <p:sldId id="363" r:id="rId11"/>
    <p:sldId id="257" r:id="rId12"/>
    <p:sldId id="356" r:id="rId13"/>
    <p:sldId id="290" r:id="rId14"/>
    <p:sldId id="3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howGuides="1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660AA-5E24-463F-AE05-A1310CF72A5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CE38-8629-41A6-A117-75FFB340F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 SCSLSA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7CCA-D0C7-482A-8AB1-62AF08DD616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00208-1C24-4AF1-8063-1C87D836A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emf"/><Relationship Id="rId7" Type="http://schemas.openxmlformats.org/officeDocument/2006/relationships/oleObject" Target="../embeddings/oleObject7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22892"/>
            <a:ext cx="7772400" cy="2386028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SPECTROSCOPIC METHOD FOR NITROGEN IMPURITY ESTIMATION IN HELIUM ATMOSPHERIC DISCHARGE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1472" y="3500438"/>
            <a:ext cx="7715304" cy="1588"/>
          </a:xfrm>
          <a:prstGeom prst="line">
            <a:avLst/>
          </a:prstGeom>
          <a:ln w="38100"/>
          <a:effectLst>
            <a:outerShdw blurRad="508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" y="4263786"/>
            <a:ext cx="9180512" cy="60537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Faculty of Physics, University of Belgrade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903582" y="2575873"/>
            <a:ext cx="7383194" cy="160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N. </a:t>
            </a:r>
            <a:r>
              <a:rPr lang="en-US" sz="2400" dirty="0" err="1">
                <a:solidFill>
                  <a:srgbClr val="7030A0"/>
                </a:solidFill>
              </a:rPr>
              <a:t>Cvetanović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sr-Latn-RS" sz="2400" dirty="0">
                <a:solidFill>
                  <a:srgbClr val="7030A0"/>
                </a:solidFill>
              </a:rPr>
              <a:t>S.S. Ivković, </a:t>
            </a:r>
            <a:r>
              <a:rPr lang="en-US" sz="2400" dirty="0">
                <a:solidFill>
                  <a:srgbClr val="7030A0"/>
                </a:solidFill>
              </a:rPr>
              <a:t>B.M. </a:t>
            </a:r>
            <a:r>
              <a:rPr lang="en-US" sz="2400" dirty="0" err="1">
                <a:solidFill>
                  <a:srgbClr val="7030A0"/>
                </a:solidFill>
              </a:rPr>
              <a:t>Obradović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3171" y="5630920"/>
            <a:ext cx="3834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A&amp;M DATA 202</a:t>
            </a:r>
            <a:r>
              <a:rPr lang="sr-Latn-RS" sz="28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, Pali</a:t>
            </a:r>
            <a:r>
              <a:rPr lang="sr-Latn-RS" sz="28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ć</a:t>
            </a:r>
            <a:endParaRPr lang="en-US" sz="28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242" y="5229200"/>
            <a:ext cx="1371600" cy="1371600"/>
          </a:xfrm>
          <a:prstGeom prst="rect">
            <a:avLst/>
          </a:prstGeom>
        </p:spPr>
      </p:pic>
      <p:pic>
        <p:nvPicPr>
          <p:cNvPr id="3" name="Picture 2" descr="FFlogoRound.png">
            <a:extLst>
              <a:ext uri="{FF2B5EF4-FFF2-40B4-BE49-F238E27FC236}">
                <a16:creationId xmlns:a16="http://schemas.microsoft.com/office/drawing/2014/main" id="{23EACF0C-C520-CFF7-F398-F7F096AF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2" y="5306528"/>
            <a:ext cx="1239094" cy="120383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2A0334-49C3-E3B3-0AD0-695B7BF9EBB8}"/>
              </a:ext>
            </a:extLst>
          </p:cNvPr>
          <p:cNvSpPr txBox="1"/>
          <p:nvPr/>
        </p:nvSpPr>
        <p:spPr>
          <a:xfrm>
            <a:off x="683568" y="332656"/>
            <a:ext cx="65527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Experiment: DBD with varying helium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689A4-E5E8-DC66-2162-D7C70304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3140968"/>
            <a:ext cx="6791325" cy="3489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366D1-CDD7-4743-C4A9-23485E5D8B44}"/>
              </a:ext>
            </a:extLst>
          </p:cNvPr>
          <p:cNvSpPr txBox="1"/>
          <p:nvPr/>
        </p:nvSpPr>
        <p:spPr>
          <a:xfrm>
            <a:off x="611560" y="1061442"/>
            <a:ext cx="8352928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Investigation of discharge behavior with change of helium gas flow</a:t>
            </a:r>
            <a:endParaRPr lang="sr-Latn-RS" sz="1900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Electrical and spectroscopic measurements where performed</a:t>
            </a:r>
            <a:endParaRPr lang="sr-Latn-RS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Strong change of electric properties and line intensities can be attributed to different causes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One possible explanation was the decrease of impurities with stronger gas flow</a:t>
            </a:r>
            <a:endParaRPr lang="sr-Latn-RS" sz="1900" dirty="0"/>
          </a:p>
          <a:p>
            <a:pPr>
              <a:spcBef>
                <a:spcPts val="1200"/>
              </a:spcBef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9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463884" cy="136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err="1">
                <a:solidFill>
                  <a:schemeClr val="accent1">
                    <a:lumMod val="75000"/>
                  </a:schemeClr>
                </a:solidFill>
              </a:rPr>
              <a:t>Experiment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Electric field was measured using Stark spectroscopy</a:t>
            </a:r>
            <a:endParaRPr 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82850AE-B421-68F0-DCED-D352356CF1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1960" y="1795445"/>
            <a:ext cx="4541838" cy="2470150"/>
            <a:chOff x="2048" y="2543"/>
            <a:chExt cx="2861" cy="155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392646D-95DE-7AD6-6C61-B147FA0AB2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8" y="2543"/>
              <a:ext cx="2857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2CA7AC59-4004-27DE-C3F3-84DEB3B3A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2547"/>
              <a:ext cx="2554" cy="1552"/>
              <a:chOff x="2355" y="2547"/>
              <a:chExt cx="2554" cy="1552"/>
            </a:xfrm>
          </p:grpSpPr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8A355A8C-0634-E0EA-CD28-F3C288388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4" y="2721"/>
                <a:ext cx="174" cy="1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0005C451-456D-8139-9867-457DF4E7D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4" y="2721"/>
                <a:ext cx="174" cy="1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E8395F41-6B41-125A-E312-299685848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2756"/>
                <a:ext cx="98" cy="130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D7084C27-17A1-D3E2-50D0-778CFB9EF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3" y="2752"/>
                <a:ext cx="111" cy="1316"/>
              </a:xfrm>
              <a:custGeom>
                <a:avLst/>
                <a:gdLst>
                  <a:gd name="T0" fmla="*/ 0 w 111"/>
                  <a:gd name="T1" fmla="*/ 4 h 1316"/>
                  <a:gd name="T2" fmla="*/ 0 w 111"/>
                  <a:gd name="T3" fmla="*/ 0 h 1316"/>
                  <a:gd name="T4" fmla="*/ 4 w 111"/>
                  <a:gd name="T5" fmla="*/ 0 h 1316"/>
                  <a:gd name="T6" fmla="*/ 102 w 111"/>
                  <a:gd name="T7" fmla="*/ 0 h 1316"/>
                  <a:gd name="T8" fmla="*/ 107 w 111"/>
                  <a:gd name="T9" fmla="*/ 0 h 1316"/>
                  <a:gd name="T10" fmla="*/ 111 w 111"/>
                  <a:gd name="T11" fmla="*/ 4 h 1316"/>
                  <a:gd name="T12" fmla="*/ 111 w 111"/>
                  <a:gd name="T13" fmla="*/ 1307 h 1316"/>
                  <a:gd name="T14" fmla="*/ 102 w 111"/>
                  <a:gd name="T15" fmla="*/ 1316 h 1316"/>
                  <a:gd name="T16" fmla="*/ 4 w 111"/>
                  <a:gd name="T17" fmla="*/ 1316 h 1316"/>
                  <a:gd name="T18" fmla="*/ 0 w 111"/>
                  <a:gd name="T19" fmla="*/ 1312 h 1316"/>
                  <a:gd name="T20" fmla="*/ 0 w 111"/>
                  <a:gd name="T21" fmla="*/ 1307 h 1316"/>
                  <a:gd name="T22" fmla="*/ 0 w 111"/>
                  <a:gd name="T23" fmla="*/ 4 h 1316"/>
                  <a:gd name="T24" fmla="*/ 13 w 111"/>
                  <a:gd name="T25" fmla="*/ 1307 h 1316"/>
                  <a:gd name="T26" fmla="*/ 4 w 111"/>
                  <a:gd name="T27" fmla="*/ 1303 h 1316"/>
                  <a:gd name="T28" fmla="*/ 102 w 111"/>
                  <a:gd name="T29" fmla="*/ 1303 h 1316"/>
                  <a:gd name="T30" fmla="*/ 98 w 111"/>
                  <a:gd name="T31" fmla="*/ 1307 h 1316"/>
                  <a:gd name="T32" fmla="*/ 98 w 111"/>
                  <a:gd name="T33" fmla="*/ 4 h 1316"/>
                  <a:gd name="T34" fmla="*/ 102 w 111"/>
                  <a:gd name="T35" fmla="*/ 13 h 1316"/>
                  <a:gd name="T36" fmla="*/ 4 w 111"/>
                  <a:gd name="T37" fmla="*/ 13 h 1316"/>
                  <a:gd name="T38" fmla="*/ 13 w 111"/>
                  <a:gd name="T39" fmla="*/ 4 h 1316"/>
                  <a:gd name="T40" fmla="*/ 13 w 111"/>
                  <a:gd name="T41" fmla="*/ 1307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1316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1" y="4"/>
                    </a:lnTo>
                    <a:lnTo>
                      <a:pt x="111" y="1307"/>
                    </a:lnTo>
                    <a:lnTo>
                      <a:pt x="102" y="1316"/>
                    </a:lnTo>
                    <a:lnTo>
                      <a:pt x="4" y="1316"/>
                    </a:lnTo>
                    <a:lnTo>
                      <a:pt x="0" y="1312"/>
                    </a:lnTo>
                    <a:lnTo>
                      <a:pt x="0" y="1307"/>
                    </a:lnTo>
                    <a:lnTo>
                      <a:pt x="0" y="4"/>
                    </a:lnTo>
                    <a:close/>
                    <a:moveTo>
                      <a:pt x="13" y="1307"/>
                    </a:moveTo>
                    <a:lnTo>
                      <a:pt x="4" y="1303"/>
                    </a:lnTo>
                    <a:lnTo>
                      <a:pt x="102" y="1303"/>
                    </a:lnTo>
                    <a:lnTo>
                      <a:pt x="98" y="1307"/>
                    </a:lnTo>
                    <a:lnTo>
                      <a:pt x="98" y="4"/>
                    </a:lnTo>
                    <a:lnTo>
                      <a:pt x="102" y="13"/>
                    </a:lnTo>
                    <a:lnTo>
                      <a:pt x="4" y="13"/>
                    </a:lnTo>
                    <a:lnTo>
                      <a:pt x="13" y="4"/>
                    </a:lnTo>
                    <a:lnTo>
                      <a:pt x="13" y="1307"/>
                    </a:lnTo>
                    <a:close/>
                  </a:path>
                </a:pathLst>
              </a:custGeom>
              <a:solidFill>
                <a:srgbClr val="385D8A"/>
              </a:solidFill>
              <a:ln w="0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A7EC6015-623B-2399-8F30-1CB56E8DC0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2854"/>
                <a:ext cx="1282" cy="134"/>
              </a:xfrm>
              <a:custGeom>
                <a:avLst/>
                <a:gdLst>
                  <a:gd name="T0" fmla="*/ 1282 w 1282"/>
                  <a:gd name="T1" fmla="*/ 80 h 134"/>
                  <a:gd name="T2" fmla="*/ 13 w 1282"/>
                  <a:gd name="T3" fmla="*/ 80 h 134"/>
                  <a:gd name="T4" fmla="*/ 13 w 1282"/>
                  <a:gd name="T5" fmla="*/ 58 h 134"/>
                  <a:gd name="T6" fmla="*/ 1282 w 1282"/>
                  <a:gd name="T7" fmla="*/ 58 h 134"/>
                  <a:gd name="T8" fmla="*/ 1282 w 1282"/>
                  <a:gd name="T9" fmla="*/ 80 h 134"/>
                  <a:gd name="T10" fmla="*/ 49 w 1282"/>
                  <a:gd name="T11" fmla="*/ 129 h 134"/>
                  <a:gd name="T12" fmla="*/ 0 w 1282"/>
                  <a:gd name="T13" fmla="*/ 67 h 134"/>
                  <a:gd name="T14" fmla="*/ 49 w 1282"/>
                  <a:gd name="T15" fmla="*/ 5 h 134"/>
                  <a:gd name="T16" fmla="*/ 58 w 1282"/>
                  <a:gd name="T17" fmla="*/ 0 h 134"/>
                  <a:gd name="T18" fmla="*/ 67 w 1282"/>
                  <a:gd name="T19" fmla="*/ 5 h 134"/>
                  <a:gd name="T20" fmla="*/ 71 w 1282"/>
                  <a:gd name="T21" fmla="*/ 9 h 134"/>
                  <a:gd name="T22" fmla="*/ 67 w 1282"/>
                  <a:gd name="T23" fmla="*/ 18 h 134"/>
                  <a:gd name="T24" fmla="*/ 22 w 1282"/>
                  <a:gd name="T25" fmla="*/ 76 h 134"/>
                  <a:gd name="T26" fmla="*/ 22 w 1282"/>
                  <a:gd name="T27" fmla="*/ 63 h 134"/>
                  <a:gd name="T28" fmla="*/ 67 w 1282"/>
                  <a:gd name="T29" fmla="*/ 116 h 134"/>
                  <a:gd name="T30" fmla="*/ 71 w 1282"/>
                  <a:gd name="T31" fmla="*/ 125 h 134"/>
                  <a:gd name="T32" fmla="*/ 67 w 1282"/>
                  <a:gd name="T33" fmla="*/ 134 h 134"/>
                  <a:gd name="T34" fmla="*/ 58 w 1282"/>
                  <a:gd name="T35" fmla="*/ 134 h 134"/>
                  <a:gd name="T36" fmla="*/ 49 w 1282"/>
                  <a:gd name="T37" fmla="*/ 129 h 134"/>
                  <a:gd name="T38" fmla="*/ 49 w 1282"/>
                  <a:gd name="T39" fmla="*/ 12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2" h="134">
                    <a:moveTo>
                      <a:pt x="1282" y="80"/>
                    </a:moveTo>
                    <a:lnTo>
                      <a:pt x="13" y="80"/>
                    </a:lnTo>
                    <a:lnTo>
                      <a:pt x="13" y="58"/>
                    </a:lnTo>
                    <a:lnTo>
                      <a:pt x="1282" y="58"/>
                    </a:lnTo>
                    <a:lnTo>
                      <a:pt x="1282" y="80"/>
                    </a:lnTo>
                    <a:close/>
                    <a:moveTo>
                      <a:pt x="49" y="129"/>
                    </a:moveTo>
                    <a:lnTo>
                      <a:pt x="0" y="67"/>
                    </a:lnTo>
                    <a:lnTo>
                      <a:pt x="49" y="5"/>
                    </a:lnTo>
                    <a:lnTo>
                      <a:pt x="58" y="0"/>
                    </a:lnTo>
                    <a:lnTo>
                      <a:pt x="67" y="5"/>
                    </a:lnTo>
                    <a:lnTo>
                      <a:pt x="71" y="9"/>
                    </a:lnTo>
                    <a:lnTo>
                      <a:pt x="67" y="18"/>
                    </a:lnTo>
                    <a:lnTo>
                      <a:pt x="22" y="76"/>
                    </a:lnTo>
                    <a:lnTo>
                      <a:pt x="22" y="63"/>
                    </a:lnTo>
                    <a:lnTo>
                      <a:pt x="67" y="116"/>
                    </a:lnTo>
                    <a:lnTo>
                      <a:pt x="71" y="125"/>
                    </a:lnTo>
                    <a:lnTo>
                      <a:pt x="67" y="134"/>
                    </a:lnTo>
                    <a:lnTo>
                      <a:pt x="58" y="134"/>
                    </a:lnTo>
                    <a:lnTo>
                      <a:pt x="49" y="129"/>
                    </a:lnTo>
                    <a:lnTo>
                      <a:pt x="49" y="129"/>
                    </a:lnTo>
                    <a:close/>
                  </a:path>
                </a:pathLst>
              </a:custGeom>
              <a:solidFill>
                <a:srgbClr val="4A7EBB"/>
              </a:solidFill>
              <a:ln w="0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B8E1C038-4932-EB9E-0ACB-E8F3EC0F0B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3121"/>
                <a:ext cx="1282" cy="134"/>
              </a:xfrm>
              <a:custGeom>
                <a:avLst/>
                <a:gdLst>
                  <a:gd name="T0" fmla="*/ 1282 w 1282"/>
                  <a:gd name="T1" fmla="*/ 80 h 134"/>
                  <a:gd name="T2" fmla="*/ 13 w 1282"/>
                  <a:gd name="T3" fmla="*/ 80 h 134"/>
                  <a:gd name="T4" fmla="*/ 13 w 1282"/>
                  <a:gd name="T5" fmla="*/ 58 h 134"/>
                  <a:gd name="T6" fmla="*/ 1282 w 1282"/>
                  <a:gd name="T7" fmla="*/ 58 h 134"/>
                  <a:gd name="T8" fmla="*/ 1282 w 1282"/>
                  <a:gd name="T9" fmla="*/ 80 h 134"/>
                  <a:gd name="T10" fmla="*/ 49 w 1282"/>
                  <a:gd name="T11" fmla="*/ 129 h 134"/>
                  <a:gd name="T12" fmla="*/ 0 w 1282"/>
                  <a:gd name="T13" fmla="*/ 67 h 134"/>
                  <a:gd name="T14" fmla="*/ 49 w 1282"/>
                  <a:gd name="T15" fmla="*/ 5 h 134"/>
                  <a:gd name="T16" fmla="*/ 58 w 1282"/>
                  <a:gd name="T17" fmla="*/ 0 h 134"/>
                  <a:gd name="T18" fmla="*/ 67 w 1282"/>
                  <a:gd name="T19" fmla="*/ 5 h 134"/>
                  <a:gd name="T20" fmla="*/ 71 w 1282"/>
                  <a:gd name="T21" fmla="*/ 9 h 134"/>
                  <a:gd name="T22" fmla="*/ 67 w 1282"/>
                  <a:gd name="T23" fmla="*/ 18 h 134"/>
                  <a:gd name="T24" fmla="*/ 22 w 1282"/>
                  <a:gd name="T25" fmla="*/ 76 h 134"/>
                  <a:gd name="T26" fmla="*/ 22 w 1282"/>
                  <a:gd name="T27" fmla="*/ 62 h 134"/>
                  <a:gd name="T28" fmla="*/ 67 w 1282"/>
                  <a:gd name="T29" fmla="*/ 116 h 134"/>
                  <a:gd name="T30" fmla="*/ 71 w 1282"/>
                  <a:gd name="T31" fmla="*/ 125 h 134"/>
                  <a:gd name="T32" fmla="*/ 67 w 1282"/>
                  <a:gd name="T33" fmla="*/ 134 h 134"/>
                  <a:gd name="T34" fmla="*/ 58 w 1282"/>
                  <a:gd name="T35" fmla="*/ 134 h 134"/>
                  <a:gd name="T36" fmla="*/ 49 w 1282"/>
                  <a:gd name="T37" fmla="*/ 129 h 134"/>
                  <a:gd name="T38" fmla="*/ 49 w 1282"/>
                  <a:gd name="T39" fmla="*/ 12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2" h="134">
                    <a:moveTo>
                      <a:pt x="1282" y="80"/>
                    </a:moveTo>
                    <a:lnTo>
                      <a:pt x="13" y="80"/>
                    </a:lnTo>
                    <a:lnTo>
                      <a:pt x="13" y="58"/>
                    </a:lnTo>
                    <a:lnTo>
                      <a:pt x="1282" y="58"/>
                    </a:lnTo>
                    <a:lnTo>
                      <a:pt x="1282" y="80"/>
                    </a:lnTo>
                    <a:close/>
                    <a:moveTo>
                      <a:pt x="49" y="129"/>
                    </a:moveTo>
                    <a:lnTo>
                      <a:pt x="0" y="67"/>
                    </a:lnTo>
                    <a:lnTo>
                      <a:pt x="49" y="5"/>
                    </a:lnTo>
                    <a:lnTo>
                      <a:pt x="58" y="0"/>
                    </a:lnTo>
                    <a:lnTo>
                      <a:pt x="67" y="5"/>
                    </a:lnTo>
                    <a:lnTo>
                      <a:pt x="71" y="9"/>
                    </a:lnTo>
                    <a:lnTo>
                      <a:pt x="67" y="18"/>
                    </a:lnTo>
                    <a:lnTo>
                      <a:pt x="22" y="76"/>
                    </a:lnTo>
                    <a:lnTo>
                      <a:pt x="22" y="62"/>
                    </a:lnTo>
                    <a:lnTo>
                      <a:pt x="67" y="116"/>
                    </a:lnTo>
                    <a:lnTo>
                      <a:pt x="71" y="125"/>
                    </a:lnTo>
                    <a:lnTo>
                      <a:pt x="67" y="134"/>
                    </a:lnTo>
                    <a:lnTo>
                      <a:pt x="58" y="134"/>
                    </a:lnTo>
                    <a:lnTo>
                      <a:pt x="49" y="129"/>
                    </a:lnTo>
                    <a:lnTo>
                      <a:pt x="49" y="129"/>
                    </a:lnTo>
                    <a:close/>
                  </a:path>
                </a:pathLst>
              </a:custGeom>
              <a:solidFill>
                <a:srgbClr val="4A7EBB"/>
              </a:solidFill>
              <a:ln w="0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FDE572A-6DCF-32B4-93C9-7B46877AE6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3388"/>
                <a:ext cx="1282" cy="133"/>
              </a:xfrm>
              <a:custGeom>
                <a:avLst/>
                <a:gdLst>
                  <a:gd name="T0" fmla="*/ 1282 w 1282"/>
                  <a:gd name="T1" fmla="*/ 80 h 133"/>
                  <a:gd name="T2" fmla="*/ 13 w 1282"/>
                  <a:gd name="T3" fmla="*/ 80 h 133"/>
                  <a:gd name="T4" fmla="*/ 13 w 1282"/>
                  <a:gd name="T5" fmla="*/ 58 h 133"/>
                  <a:gd name="T6" fmla="*/ 1282 w 1282"/>
                  <a:gd name="T7" fmla="*/ 58 h 133"/>
                  <a:gd name="T8" fmla="*/ 1282 w 1282"/>
                  <a:gd name="T9" fmla="*/ 80 h 133"/>
                  <a:gd name="T10" fmla="*/ 49 w 1282"/>
                  <a:gd name="T11" fmla="*/ 129 h 133"/>
                  <a:gd name="T12" fmla="*/ 0 w 1282"/>
                  <a:gd name="T13" fmla="*/ 67 h 133"/>
                  <a:gd name="T14" fmla="*/ 49 w 1282"/>
                  <a:gd name="T15" fmla="*/ 4 h 133"/>
                  <a:gd name="T16" fmla="*/ 58 w 1282"/>
                  <a:gd name="T17" fmla="*/ 0 h 133"/>
                  <a:gd name="T18" fmla="*/ 67 w 1282"/>
                  <a:gd name="T19" fmla="*/ 4 h 133"/>
                  <a:gd name="T20" fmla="*/ 71 w 1282"/>
                  <a:gd name="T21" fmla="*/ 9 h 133"/>
                  <a:gd name="T22" fmla="*/ 67 w 1282"/>
                  <a:gd name="T23" fmla="*/ 18 h 133"/>
                  <a:gd name="T24" fmla="*/ 22 w 1282"/>
                  <a:gd name="T25" fmla="*/ 76 h 133"/>
                  <a:gd name="T26" fmla="*/ 22 w 1282"/>
                  <a:gd name="T27" fmla="*/ 62 h 133"/>
                  <a:gd name="T28" fmla="*/ 67 w 1282"/>
                  <a:gd name="T29" fmla="*/ 116 h 133"/>
                  <a:gd name="T30" fmla="*/ 71 w 1282"/>
                  <a:gd name="T31" fmla="*/ 124 h 133"/>
                  <a:gd name="T32" fmla="*/ 67 w 1282"/>
                  <a:gd name="T33" fmla="*/ 133 h 133"/>
                  <a:gd name="T34" fmla="*/ 58 w 1282"/>
                  <a:gd name="T35" fmla="*/ 133 h 133"/>
                  <a:gd name="T36" fmla="*/ 49 w 1282"/>
                  <a:gd name="T37" fmla="*/ 129 h 133"/>
                  <a:gd name="T38" fmla="*/ 49 w 1282"/>
                  <a:gd name="T39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2" h="133">
                    <a:moveTo>
                      <a:pt x="1282" y="80"/>
                    </a:moveTo>
                    <a:lnTo>
                      <a:pt x="13" y="80"/>
                    </a:lnTo>
                    <a:lnTo>
                      <a:pt x="13" y="58"/>
                    </a:lnTo>
                    <a:lnTo>
                      <a:pt x="1282" y="58"/>
                    </a:lnTo>
                    <a:lnTo>
                      <a:pt x="1282" y="80"/>
                    </a:lnTo>
                    <a:close/>
                    <a:moveTo>
                      <a:pt x="49" y="129"/>
                    </a:moveTo>
                    <a:lnTo>
                      <a:pt x="0" y="67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7" y="4"/>
                    </a:lnTo>
                    <a:lnTo>
                      <a:pt x="71" y="9"/>
                    </a:lnTo>
                    <a:lnTo>
                      <a:pt x="67" y="18"/>
                    </a:lnTo>
                    <a:lnTo>
                      <a:pt x="22" y="76"/>
                    </a:lnTo>
                    <a:lnTo>
                      <a:pt x="22" y="62"/>
                    </a:lnTo>
                    <a:lnTo>
                      <a:pt x="67" y="116"/>
                    </a:lnTo>
                    <a:lnTo>
                      <a:pt x="71" y="124"/>
                    </a:lnTo>
                    <a:lnTo>
                      <a:pt x="67" y="133"/>
                    </a:lnTo>
                    <a:lnTo>
                      <a:pt x="58" y="133"/>
                    </a:lnTo>
                    <a:lnTo>
                      <a:pt x="49" y="129"/>
                    </a:lnTo>
                    <a:lnTo>
                      <a:pt x="49" y="129"/>
                    </a:lnTo>
                    <a:close/>
                  </a:path>
                </a:pathLst>
              </a:custGeom>
              <a:solidFill>
                <a:srgbClr val="4A7EBB"/>
              </a:solidFill>
              <a:ln w="0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FD959FF2-3453-8520-ACD6-977F263B7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3624"/>
                <a:ext cx="1282" cy="133"/>
              </a:xfrm>
              <a:custGeom>
                <a:avLst/>
                <a:gdLst>
                  <a:gd name="T0" fmla="*/ 1282 w 1282"/>
                  <a:gd name="T1" fmla="*/ 80 h 133"/>
                  <a:gd name="T2" fmla="*/ 13 w 1282"/>
                  <a:gd name="T3" fmla="*/ 80 h 133"/>
                  <a:gd name="T4" fmla="*/ 13 w 1282"/>
                  <a:gd name="T5" fmla="*/ 57 h 133"/>
                  <a:gd name="T6" fmla="*/ 1282 w 1282"/>
                  <a:gd name="T7" fmla="*/ 57 h 133"/>
                  <a:gd name="T8" fmla="*/ 1282 w 1282"/>
                  <a:gd name="T9" fmla="*/ 80 h 133"/>
                  <a:gd name="T10" fmla="*/ 49 w 1282"/>
                  <a:gd name="T11" fmla="*/ 129 h 133"/>
                  <a:gd name="T12" fmla="*/ 0 w 1282"/>
                  <a:gd name="T13" fmla="*/ 66 h 133"/>
                  <a:gd name="T14" fmla="*/ 49 w 1282"/>
                  <a:gd name="T15" fmla="*/ 4 h 133"/>
                  <a:gd name="T16" fmla="*/ 58 w 1282"/>
                  <a:gd name="T17" fmla="*/ 0 h 133"/>
                  <a:gd name="T18" fmla="*/ 67 w 1282"/>
                  <a:gd name="T19" fmla="*/ 4 h 133"/>
                  <a:gd name="T20" fmla="*/ 71 w 1282"/>
                  <a:gd name="T21" fmla="*/ 9 h 133"/>
                  <a:gd name="T22" fmla="*/ 67 w 1282"/>
                  <a:gd name="T23" fmla="*/ 17 h 133"/>
                  <a:gd name="T24" fmla="*/ 22 w 1282"/>
                  <a:gd name="T25" fmla="*/ 75 h 133"/>
                  <a:gd name="T26" fmla="*/ 22 w 1282"/>
                  <a:gd name="T27" fmla="*/ 62 h 133"/>
                  <a:gd name="T28" fmla="*/ 67 w 1282"/>
                  <a:gd name="T29" fmla="*/ 115 h 133"/>
                  <a:gd name="T30" fmla="*/ 71 w 1282"/>
                  <a:gd name="T31" fmla="*/ 124 h 133"/>
                  <a:gd name="T32" fmla="*/ 67 w 1282"/>
                  <a:gd name="T33" fmla="*/ 133 h 133"/>
                  <a:gd name="T34" fmla="*/ 58 w 1282"/>
                  <a:gd name="T35" fmla="*/ 133 h 133"/>
                  <a:gd name="T36" fmla="*/ 49 w 1282"/>
                  <a:gd name="T37" fmla="*/ 129 h 133"/>
                  <a:gd name="T38" fmla="*/ 49 w 1282"/>
                  <a:gd name="T39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2" h="133">
                    <a:moveTo>
                      <a:pt x="1282" y="80"/>
                    </a:moveTo>
                    <a:lnTo>
                      <a:pt x="13" y="80"/>
                    </a:lnTo>
                    <a:lnTo>
                      <a:pt x="13" y="57"/>
                    </a:lnTo>
                    <a:lnTo>
                      <a:pt x="1282" y="57"/>
                    </a:lnTo>
                    <a:lnTo>
                      <a:pt x="1282" y="80"/>
                    </a:lnTo>
                    <a:close/>
                    <a:moveTo>
                      <a:pt x="49" y="129"/>
                    </a:moveTo>
                    <a:lnTo>
                      <a:pt x="0" y="66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7" y="4"/>
                    </a:lnTo>
                    <a:lnTo>
                      <a:pt x="71" y="9"/>
                    </a:lnTo>
                    <a:lnTo>
                      <a:pt x="67" y="17"/>
                    </a:lnTo>
                    <a:lnTo>
                      <a:pt x="22" y="75"/>
                    </a:lnTo>
                    <a:lnTo>
                      <a:pt x="22" y="62"/>
                    </a:lnTo>
                    <a:lnTo>
                      <a:pt x="67" y="115"/>
                    </a:lnTo>
                    <a:lnTo>
                      <a:pt x="71" y="124"/>
                    </a:lnTo>
                    <a:lnTo>
                      <a:pt x="67" y="133"/>
                    </a:lnTo>
                    <a:lnTo>
                      <a:pt x="58" y="133"/>
                    </a:lnTo>
                    <a:lnTo>
                      <a:pt x="49" y="129"/>
                    </a:lnTo>
                    <a:lnTo>
                      <a:pt x="49" y="129"/>
                    </a:lnTo>
                    <a:close/>
                  </a:path>
                </a:pathLst>
              </a:custGeom>
              <a:solidFill>
                <a:srgbClr val="4A7EBB"/>
              </a:solidFill>
              <a:ln w="0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05D9F4CC-93E2-8DD4-1549-8D5B5E36C4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3855"/>
                <a:ext cx="1282" cy="133"/>
              </a:xfrm>
              <a:custGeom>
                <a:avLst/>
                <a:gdLst>
                  <a:gd name="T0" fmla="*/ 1282 w 1282"/>
                  <a:gd name="T1" fmla="*/ 80 h 133"/>
                  <a:gd name="T2" fmla="*/ 13 w 1282"/>
                  <a:gd name="T3" fmla="*/ 80 h 133"/>
                  <a:gd name="T4" fmla="*/ 13 w 1282"/>
                  <a:gd name="T5" fmla="*/ 58 h 133"/>
                  <a:gd name="T6" fmla="*/ 1282 w 1282"/>
                  <a:gd name="T7" fmla="*/ 58 h 133"/>
                  <a:gd name="T8" fmla="*/ 1282 w 1282"/>
                  <a:gd name="T9" fmla="*/ 80 h 133"/>
                  <a:gd name="T10" fmla="*/ 49 w 1282"/>
                  <a:gd name="T11" fmla="*/ 129 h 133"/>
                  <a:gd name="T12" fmla="*/ 0 w 1282"/>
                  <a:gd name="T13" fmla="*/ 67 h 133"/>
                  <a:gd name="T14" fmla="*/ 49 w 1282"/>
                  <a:gd name="T15" fmla="*/ 4 h 133"/>
                  <a:gd name="T16" fmla="*/ 58 w 1282"/>
                  <a:gd name="T17" fmla="*/ 0 h 133"/>
                  <a:gd name="T18" fmla="*/ 67 w 1282"/>
                  <a:gd name="T19" fmla="*/ 4 h 133"/>
                  <a:gd name="T20" fmla="*/ 71 w 1282"/>
                  <a:gd name="T21" fmla="*/ 9 h 133"/>
                  <a:gd name="T22" fmla="*/ 67 w 1282"/>
                  <a:gd name="T23" fmla="*/ 18 h 133"/>
                  <a:gd name="T24" fmla="*/ 22 w 1282"/>
                  <a:gd name="T25" fmla="*/ 75 h 133"/>
                  <a:gd name="T26" fmla="*/ 22 w 1282"/>
                  <a:gd name="T27" fmla="*/ 62 h 133"/>
                  <a:gd name="T28" fmla="*/ 67 w 1282"/>
                  <a:gd name="T29" fmla="*/ 115 h 133"/>
                  <a:gd name="T30" fmla="*/ 71 w 1282"/>
                  <a:gd name="T31" fmla="*/ 124 h 133"/>
                  <a:gd name="T32" fmla="*/ 67 w 1282"/>
                  <a:gd name="T33" fmla="*/ 133 h 133"/>
                  <a:gd name="T34" fmla="*/ 58 w 1282"/>
                  <a:gd name="T35" fmla="*/ 133 h 133"/>
                  <a:gd name="T36" fmla="*/ 49 w 1282"/>
                  <a:gd name="T37" fmla="*/ 129 h 133"/>
                  <a:gd name="T38" fmla="*/ 49 w 1282"/>
                  <a:gd name="T39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2" h="133">
                    <a:moveTo>
                      <a:pt x="1282" y="80"/>
                    </a:moveTo>
                    <a:lnTo>
                      <a:pt x="13" y="80"/>
                    </a:lnTo>
                    <a:lnTo>
                      <a:pt x="13" y="58"/>
                    </a:lnTo>
                    <a:lnTo>
                      <a:pt x="1282" y="58"/>
                    </a:lnTo>
                    <a:lnTo>
                      <a:pt x="1282" y="80"/>
                    </a:lnTo>
                    <a:close/>
                    <a:moveTo>
                      <a:pt x="49" y="129"/>
                    </a:moveTo>
                    <a:lnTo>
                      <a:pt x="0" y="67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7" y="4"/>
                    </a:lnTo>
                    <a:lnTo>
                      <a:pt x="71" y="9"/>
                    </a:lnTo>
                    <a:lnTo>
                      <a:pt x="67" y="18"/>
                    </a:lnTo>
                    <a:lnTo>
                      <a:pt x="22" y="75"/>
                    </a:lnTo>
                    <a:lnTo>
                      <a:pt x="22" y="62"/>
                    </a:lnTo>
                    <a:lnTo>
                      <a:pt x="67" y="115"/>
                    </a:lnTo>
                    <a:lnTo>
                      <a:pt x="71" y="124"/>
                    </a:lnTo>
                    <a:lnTo>
                      <a:pt x="67" y="133"/>
                    </a:lnTo>
                    <a:lnTo>
                      <a:pt x="58" y="133"/>
                    </a:lnTo>
                    <a:lnTo>
                      <a:pt x="49" y="129"/>
                    </a:lnTo>
                    <a:lnTo>
                      <a:pt x="49" y="129"/>
                    </a:lnTo>
                    <a:close/>
                  </a:path>
                </a:pathLst>
              </a:custGeom>
              <a:solidFill>
                <a:srgbClr val="4A7EBB"/>
              </a:solidFill>
              <a:ln w="0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506918AC-179E-96D5-8C1D-D1CBAB46B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2619"/>
                <a:ext cx="191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746184C2-C6A1-7EC5-8DCC-FAA5A1BBE9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1" y="2592"/>
                <a:ext cx="134" cy="44"/>
              </a:xfrm>
              <a:custGeom>
                <a:avLst/>
                <a:gdLst>
                  <a:gd name="T0" fmla="*/ 0 w 134"/>
                  <a:gd name="T1" fmla="*/ 22 h 44"/>
                  <a:gd name="T2" fmla="*/ 129 w 134"/>
                  <a:gd name="T3" fmla="*/ 22 h 44"/>
                  <a:gd name="T4" fmla="*/ 129 w 134"/>
                  <a:gd name="T5" fmla="*/ 27 h 44"/>
                  <a:gd name="T6" fmla="*/ 0 w 134"/>
                  <a:gd name="T7" fmla="*/ 27 h 44"/>
                  <a:gd name="T8" fmla="*/ 0 w 134"/>
                  <a:gd name="T9" fmla="*/ 22 h 44"/>
                  <a:gd name="T10" fmla="*/ 94 w 134"/>
                  <a:gd name="T11" fmla="*/ 0 h 44"/>
                  <a:gd name="T12" fmla="*/ 134 w 134"/>
                  <a:gd name="T13" fmla="*/ 22 h 44"/>
                  <a:gd name="T14" fmla="*/ 94 w 134"/>
                  <a:gd name="T15" fmla="*/ 44 h 44"/>
                  <a:gd name="T16" fmla="*/ 94 w 134"/>
                  <a:gd name="T17" fmla="*/ 44 h 44"/>
                  <a:gd name="T18" fmla="*/ 94 w 134"/>
                  <a:gd name="T19" fmla="*/ 40 h 44"/>
                  <a:gd name="T20" fmla="*/ 129 w 134"/>
                  <a:gd name="T21" fmla="*/ 22 h 44"/>
                  <a:gd name="T22" fmla="*/ 129 w 134"/>
                  <a:gd name="T23" fmla="*/ 27 h 44"/>
                  <a:gd name="T24" fmla="*/ 94 w 134"/>
                  <a:gd name="T25" fmla="*/ 4 h 44"/>
                  <a:gd name="T26" fmla="*/ 94 w 134"/>
                  <a:gd name="T27" fmla="*/ 0 h 44"/>
                  <a:gd name="T28" fmla="*/ 94 w 134"/>
                  <a:gd name="T29" fmla="*/ 0 h 44"/>
                  <a:gd name="T30" fmla="*/ 94 w 134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44">
                    <a:moveTo>
                      <a:pt x="0" y="22"/>
                    </a:moveTo>
                    <a:lnTo>
                      <a:pt x="129" y="22"/>
                    </a:lnTo>
                    <a:lnTo>
                      <a:pt x="129" y="27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  <a:moveTo>
                      <a:pt x="94" y="0"/>
                    </a:moveTo>
                    <a:lnTo>
                      <a:pt x="134" y="2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4" y="40"/>
                    </a:lnTo>
                    <a:lnTo>
                      <a:pt x="129" y="22"/>
                    </a:lnTo>
                    <a:lnTo>
                      <a:pt x="129" y="27"/>
                    </a:lnTo>
                    <a:lnTo>
                      <a:pt x="94" y="4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id="{85416902-9ADF-E4FC-D101-3BC84F4C18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" y="2814"/>
                <a:ext cx="903" cy="1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1" name="Picture 17">
                <a:extLst>
                  <a:ext uri="{FF2B5EF4-FFF2-40B4-BE49-F238E27FC236}">
                    <a16:creationId xmlns:a16="http://schemas.microsoft.com/office/drawing/2014/main" id="{A1A09E00-9CA7-E01E-7B1E-39D926E6E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" y="2814"/>
                <a:ext cx="903" cy="1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DF7ADD47-235E-04A7-9672-6B7C7D0F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" y="2850"/>
                <a:ext cx="4" cy="1138"/>
              </a:xfrm>
              <a:prstGeom prst="rect">
                <a:avLst/>
              </a:prstGeom>
              <a:solidFill>
                <a:srgbClr val="CB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3" name="Picture 19">
                <a:extLst>
                  <a:ext uri="{FF2B5EF4-FFF2-40B4-BE49-F238E27FC236}">
                    <a16:creationId xmlns:a16="http://schemas.microsoft.com/office/drawing/2014/main" id="{D15DA4B8-229A-3A21-1EAF-1223F3EA43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20">
                <a:extLst>
                  <a:ext uri="{FF2B5EF4-FFF2-40B4-BE49-F238E27FC236}">
                    <a16:creationId xmlns:a16="http://schemas.microsoft.com/office/drawing/2014/main" id="{A24419E2-B955-6E1A-F94E-1079D5AD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" y="2850"/>
                <a:ext cx="4" cy="1138"/>
              </a:xfrm>
              <a:prstGeom prst="rect">
                <a:avLst/>
              </a:prstGeom>
              <a:solidFill>
                <a:srgbClr val="CB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9346E376-014F-3144-71D0-4008258BC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6" y="2850"/>
                <a:ext cx="5" cy="1138"/>
              </a:xfrm>
              <a:prstGeom prst="rect">
                <a:avLst/>
              </a:prstGeom>
              <a:solidFill>
                <a:srgbClr val="C9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6" name="Picture 22">
                <a:extLst>
                  <a:ext uri="{FF2B5EF4-FFF2-40B4-BE49-F238E27FC236}">
                    <a16:creationId xmlns:a16="http://schemas.microsoft.com/office/drawing/2014/main" id="{D49AF5DD-D31E-F3A1-77A2-9B6501782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23">
                <a:extLst>
                  <a:ext uri="{FF2B5EF4-FFF2-40B4-BE49-F238E27FC236}">
                    <a16:creationId xmlns:a16="http://schemas.microsoft.com/office/drawing/2014/main" id="{4B5E605C-B4B3-BCB7-3A37-0DA2174E5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6" y="2850"/>
                <a:ext cx="5" cy="1138"/>
              </a:xfrm>
              <a:prstGeom prst="rect">
                <a:avLst/>
              </a:prstGeom>
              <a:solidFill>
                <a:srgbClr val="C9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4">
                <a:extLst>
                  <a:ext uri="{FF2B5EF4-FFF2-40B4-BE49-F238E27FC236}">
                    <a16:creationId xmlns:a16="http://schemas.microsoft.com/office/drawing/2014/main" id="{5C986D1C-1796-6015-B8C8-931FE9F64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1" y="2850"/>
                <a:ext cx="4" cy="1138"/>
              </a:xfrm>
              <a:prstGeom prst="rect">
                <a:avLst/>
              </a:prstGeom>
              <a:solidFill>
                <a:srgbClr val="C7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9" name="Picture 25">
                <a:extLst>
                  <a:ext uri="{FF2B5EF4-FFF2-40B4-BE49-F238E27FC236}">
                    <a16:creationId xmlns:a16="http://schemas.microsoft.com/office/drawing/2014/main" id="{FBDB891D-F6C3-8BBD-CA10-0EABA99C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26">
                <a:extLst>
                  <a:ext uri="{FF2B5EF4-FFF2-40B4-BE49-F238E27FC236}">
                    <a16:creationId xmlns:a16="http://schemas.microsoft.com/office/drawing/2014/main" id="{D6A5D088-10AD-2666-429D-C0718CC44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1" y="2850"/>
                <a:ext cx="4" cy="1138"/>
              </a:xfrm>
              <a:prstGeom prst="rect">
                <a:avLst/>
              </a:prstGeom>
              <a:solidFill>
                <a:srgbClr val="C7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7">
                <a:extLst>
                  <a:ext uri="{FF2B5EF4-FFF2-40B4-BE49-F238E27FC236}">
                    <a16:creationId xmlns:a16="http://schemas.microsoft.com/office/drawing/2014/main" id="{E78F70F7-FF85-B903-4772-28C50AB82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2850"/>
                <a:ext cx="4" cy="1138"/>
              </a:xfrm>
              <a:prstGeom prst="rect">
                <a:avLst/>
              </a:prstGeom>
              <a:solidFill>
                <a:srgbClr val="C4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52" name="Picture 28">
                <a:extLst>
                  <a:ext uri="{FF2B5EF4-FFF2-40B4-BE49-F238E27FC236}">
                    <a16:creationId xmlns:a16="http://schemas.microsoft.com/office/drawing/2014/main" id="{EE34DC8F-123A-EFB3-7441-F7DDC6A21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29">
                <a:extLst>
                  <a:ext uri="{FF2B5EF4-FFF2-40B4-BE49-F238E27FC236}">
                    <a16:creationId xmlns:a16="http://schemas.microsoft.com/office/drawing/2014/main" id="{7A2E9B15-6417-A88B-E027-0201107E2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2850"/>
                <a:ext cx="4" cy="1138"/>
              </a:xfrm>
              <a:prstGeom prst="rect">
                <a:avLst/>
              </a:prstGeom>
              <a:solidFill>
                <a:srgbClr val="C4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0">
                <a:extLst>
                  <a:ext uri="{FF2B5EF4-FFF2-40B4-BE49-F238E27FC236}">
                    <a16:creationId xmlns:a16="http://schemas.microsoft.com/office/drawing/2014/main" id="{59BF869E-64D2-2434-74BC-7AFB4C1CC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850"/>
                <a:ext cx="5" cy="1138"/>
              </a:xfrm>
              <a:prstGeom prst="rect">
                <a:avLst/>
              </a:prstGeom>
              <a:solidFill>
                <a:srgbClr val="C2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55" name="Picture 31">
                <a:extLst>
                  <a:ext uri="{FF2B5EF4-FFF2-40B4-BE49-F238E27FC236}">
                    <a16:creationId xmlns:a16="http://schemas.microsoft.com/office/drawing/2014/main" id="{C14D2D31-356A-7066-0746-D654658E9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134EEAA5-BF00-0D12-EA19-E77273DD4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850"/>
                <a:ext cx="5" cy="1138"/>
              </a:xfrm>
              <a:prstGeom prst="rect">
                <a:avLst/>
              </a:prstGeom>
              <a:solidFill>
                <a:srgbClr val="C2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49F69E6A-3CD1-605E-959C-4AFA99C1D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4" cy="1138"/>
              </a:xfrm>
              <a:prstGeom prst="rect">
                <a:avLst/>
              </a:prstGeom>
              <a:solidFill>
                <a:srgbClr val="C1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58" name="Picture 34">
                <a:extLst>
                  <a:ext uri="{FF2B5EF4-FFF2-40B4-BE49-F238E27FC236}">
                    <a16:creationId xmlns:a16="http://schemas.microsoft.com/office/drawing/2014/main" id="{766DB5D0-C21D-AE11-1CF0-27EC51EDB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35">
                <a:extLst>
                  <a:ext uri="{FF2B5EF4-FFF2-40B4-BE49-F238E27FC236}">
                    <a16:creationId xmlns:a16="http://schemas.microsoft.com/office/drawing/2014/main" id="{1102BA5E-1E9E-C802-A6C4-31E65DB03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4" y="2850"/>
                <a:ext cx="4" cy="1138"/>
              </a:xfrm>
              <a:prstGeom prst="rect">
                <a:avLst/>
              </a:prstGeom>
              <a:solidFill>
                <a:srgbClr val="C1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id="{6E97CD29-CFA7-79B2-696D-8389DEEAA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2850"/>
                <a:ext cx="5" cy="1138"/>
              </a:xfrm>
              <a:prstGeom prst="rect">
                <a:avLst/>
              </a:prstGeom>
              <a:solidFill>
                <a:srgbClr val="BD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61" name="Picture 37">
                <a:extLst>
                  <a:ext uri="{FF2B5EF4-FFF2-40B4-BE49-F238E27FC236}">
                    <a16:creationId xmlns:a16="http://schemas.microsoft.com/office/drawing/2014/main" id="{7D201F87-5A1E-FB6D-DE0C-7C8DE8190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le 38">
                <a:extLst>
                  <a:ext uri="{FF2B5EF4-FFF2-40B4-BE49-F238E27FC236}">
                    <a16:creationId xmlns:a16="http://schemas.microsoft.com/office/drawing/2014/main" id="{17CD9201-AB02-F214-9732-43C8AAA26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2850"/>
                <a:ext cx="5" cy="1138"/>
              </a:xfrm>
              <a:prstGeom prst="rect">
                <a:avLst/>
              </a:prstGeom>
              <a:solidFill>
                <a:srgbClr val="BD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9">
                <a:extLst>
                  <a:ext uri="{FF2B5EF4-FFF2-40B4-BE49-F238E27FC236}">
                    <a16:creationId xmlns:a16="http://schemas.microsoft.com/office/drawing/2014/main" id="{4A514938-3D39-17F9-A9EE-32877DD9A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" y="2850"/>
                <a:ext cx="4" cy="1138"/>
              </a:xfrm>
              <a:prstGeom prst="rect">
                <a:avLst/>
              </a:prstGeom>
              <a:solidFill>
                <a:srgbClr val="BD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64" name="Picture 40">
                <a:extLst>
                  <a:ext uri="{FF2B5EF4-FFF2-40B4-BE49-F238E27FC236}">
                    <a16:creationId xmlns:a16="http://schemas.microsoft.com/office/drawing/2014/main" id="{922A3F23-8A0A-1A5C-91C4-96B2C8F91C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41">
                <a:extLst>
                  <a:ext uri="{FF2B5EF4-FFF2-40B4-BE49-F238E27FC236}">
                    <a16:creationId xmlns:a16="http://schemas.microsoft.com/office/drawing/2014/main" id="{9F33C791-CFB4-A3B1-FB9D-C371BE042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" y="2850"/>
                <a:ext cx="4" cy="1138"/>
              </a:xfrm>
              <a:prstGeom prst="rect">
                <a:avLst/>
              </a:prstGeom>
              <a:solidFill>
                <a:srgbClr val="BD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2">
                <a:extLst>
                  <a:ext uri="{FF2B5EF4-FFF2-40B4-BE49-F238E27FC236}">
                    <a16:creationId xmlns:a16="http://schemas.microsoft.com/office/drawing/2014/main" id="{B28C4AA0-9ABE-7ED8-ADE8-4ABDCA5AF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2850"/>
                <a:ext cx="5" cy="1138"/>
              </a:xfrm>
              <a:prstGeom prst="rect">
                <a:avLst/>
              </a:prstGeom>
              <a:solidFill>
                <a:srgbClr val="BB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67" name="Picture 43">
                <a:extLst>
                  <a:ext uri="{FF2B5EF4-FFF2-40B4-BE49-F238E27FC236}">
                    <a16:creationId xmlns:a16="http://schemas.microsoft.com/office/drawing/2014/main" id="{D93ADB4D-615A-46C6-69A7-AF6D74AC5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ectangle 44">
                <a:extLst>
                  <a:ext uri="{FF2B5EF4-FFF2-40B4-BE49-F238E27FC236}">
                    <a16:creationId xmlns:a16="http://schemas.microsoft.com/office/drawing/2014/main" id="{412DA445-A3B7-5A33-3EFD-430099E19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2850"/>
                <a:ext cx="5" cy="1138"/>
              </a:xfrm>
              <a:prstGeom prst="rect">
                <a:avLst/>
              </a:prstGeom>
              <a:solidFill>
                <a:srgbClr val="BB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45">
                <a:extLst>
                  <a:ext uri="{FF2B5EF4-FFF2-40B4-BE49-F238E27FC236}">
                    <a16:creationId xmlns:a16="http://schemas.microsoft.com/office/drawing/2014/main" id="{7087396A-4D24-2F66-8453-6A2108098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2850"/>
                <a:ext cx="4" cy="1138"/>
              </a:xfrm>
              <a:prstGeom prst="rect">
                <a:avLst/>
              </a:prstGeom>
              <a:solidFill>
                <a:srgbClr val="B8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70" name="Picture 46">
                <a:extLst>
                  <a:ext uri="{FF2B5EF4-FFF2-40B4-BE49-F238E27FC236}">
                    <a16:creationId xmlns:a16="http://schemas.microsoft.com/office/drawing/2014/main" id="{0E74C284-CC38-88DA-1210-F42CA85E59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Rectangle 47">
                <a:extLst>
                  <a:ext uri="{FF2B5EF4-FFF2-40B4-BE49-F238E27FC236}">
                    <a16:creationId xmlns:a16="http://schemas.microsoft.com/office/drawing/2014/main" id="{7772AF43-DF07-0A13-28D2-97096C2B6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2850"/>
                <a:ext cx="4" cy="1138"/>
              </a:xfrm>
              <a:prstGeom prst="rect">
                <a:avLst/>
              </a:prstGeom>
              <a:solidFill>
                <a:srgbClr val="B8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8">
                <a:extLst>
                  <a:ext uri="{FF2B5EF4-FFF2-40B4-BE49-F238E27FC236}">
                    <a16:creationId xmlns:a16="http://schemas.microsoft.com/office/drawing/2014/main" id="{7B7D9734-98EA-80D5-3DC5-AE417BBE8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" y="2850"/>
                <a:ext cx="5" cy="1138"/>
              </a:xfrm>
              <a:prstGeom prst="rect">
                <a:avLst/>
              </a:prstGeom>
              <a:solidFill>
                <a:srgbClr val="B6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73" name="Picture 49">
                <a:extLst>
                  <a:ext uri="{FF2B5EF4-FFF2-40B4-BE49-F238E27FC236}">
                    <a16:creationId xmlns:a16="http://schemas.microsoft.com/office/drawing/2014/main" id="{2FFAB506-D9FB-121B-14C8-C78C2A7F9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50">
                <a:extLst>
                  <a:ext uri="{FF2B5EF4-FFF2-40B4-BE49-F238E27FC236}">
                    <a16:creationId xmlns:a16="http://schemas.microsoft.com/office/drawing/2014/main" id="{62CB60D3-C7C2-A4F3-5238-12E52824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" y="2850"/>
                <a:ext cx="5" cy="1138"/>
              </a:xfrm>
              <a:prstGeom prst="rect">
                <a:avLst/>
              </a:prstGeom>
              <a:solidFill>
                <a:srgbClr val="B6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1">
                <a:extLst>
                  <a:ext uri="{FF2B5EF4-FFF2-40B4-BE49-F238E27FC236}">
                    <a16:creationId xmlns:a16="http://schemas.microsoft.com/office/drawing/2014/main" id="{792BC8E5-1998-0021-7B89-25F5CA68E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2850"/>
                <a:ext cx="4" cy="1138"/>
              </a:xfrm>
              <a:prstGeom prst="rect">
                <a:avLst/>
              </a:prstGeom>
              <a:solidFill>
                <a:srgbClr val="B6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76" name="Picture 52">
                <a:extLst>
                  <a:ext uri="{FF2B5EF4-FFF2-40B4-BE49-F238E27FC236}">
                    <a16:creationId xmlns:a16="http://schemas.microsoft.com/office/drawing/2014/main" id="{1C965639-F91E-FCA4-4199-AAEE91E73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32D330B8-630D-4984-67F9-9D0097A2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1" y="2850"/>
                <a:ext cx="4" cy="1138"/>
              </a:xfrm>
              <a:prstGeom prst="rect">
                <a:avLst/>
              </a:prstGeom>
              <a:solidFill>
                <a:srgbClr val="B6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5EA6036B-6D5C-CDE7-8291-2AD038478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" y="2850"/>
                <a:ext cx="5" cy="1138"/>
              </a:xfrm>
              <a:prstGeom prst="rect">
                <a:avLst/>
              </a:prstGeom>
              <a:solidFill>
                <a:srgbClr val="B4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79" name="Picture 55">
                <a:extLst>
                  <a:ext uri="{FF2B5EF4-FFF2-40B4-BE49-F238E27FC236}">
                    <a16:creationId xmlns:a16="http://schemas.microsoft.com/office/drawing/2014/main" id="{68F9969F-0186-3C9B-A658-CB03AC865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AE278CC4-8BA0-4E0F-6D17-11AE84EC1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" y="2850"/>
                <a:ext cx="5" cy="1138"/>
              </a:xfrm>
              <a:prstGeom prst="rect">
                <a:avLst/>
              </a:prstGeom>
              <a:solidFill>
                <a:srgbClr val="B4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57">
                <a:extLst>
                  <a:ext uri="{FF2B5EF4-FFF2-40B4-BE49-F238E27FC236}">
                    <a16:creationId xmlns:a16="http://schemas.microsoft.com/office/drawing/2014/main" id="{4248CB33-0FD7-FCD0-D690-B9CD24BD9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0" y="2850"/>
                <a:ext cx="4" cy="1138"/>
              </a:xfrm>
              <a:prstGeom prst="rect">
                <a:avLst/>
              </a:prstGeom>
              <a:solidFill>
                <a:srgbClr val="B2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82" name="Picture 58">
                <a:extLst>
                  <a:ext uri="{FF2B5EF4-FFF2-40B4-BE49-F238E27FC236}">
                    <a16:creationId xmlns:a16="http://schemas.microsoft.com/office/drawing/2014/main" id="{54A72FC9-91F9-AB1A-C358-0BD04DC47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72AEB77C-4C74-CFB8-80B4-FE37C406A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0" y="2850"/>
                <a:ext cx="4" cy="1138"/>
              </a:xfrm>
              <a:prstGeom prst="rect">
                <a:avLst/>
              </a:prstGeom>
              <a:solidFill>
                <a:srgbClr val="B2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Rectangle 60">
                <a:extLst>
                  <a:ext uri="{FF2B5EF4-FFF2-40B4-BE49-F238E27FC236}">
                    <a16:creationId xmlns:a16="http://schemas.microsoft.com/office/drawing/2014/main" id="{D92B525B-9F08-5852-B05F-EBFF716CA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850"/>
                <a:ext cx="4" cy="1138"/>
              </a:xfrm>
              <a:prstGeom prst="rect">
                <a:avLst/>
              </a:prstGeom>
              <a:solidFill>
                <a:srgbClr val="B0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85" name="Picture 61">
                <a:extLst>
                  <a:ext uri="{FF2B5EF4-FFF2-40B4-BE49-F238E27FC236}">
                    <a16:creationId xmlns:a16="http://schemas.microsoft.com/office/drawing/2014/main" id="{7539CB91-6F5E-3FD8-F6D9-960D6D23E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" name="Rectangle 62">
                <a:extLst>
                  <a:ext uri="{FF2B5EF4-FFF2-40B4-BE49-F238E27FC236}">
                    <a16:creationId xmlns:a16="http://schemas.microsoft.com/office/drawing/2014/main" id="{BA6940AE-D8E3-A479-76B6-0BAA5C37B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850"/>
                <a:ext cx="4" cy="1138"/>
              </a:xfrm>
              <a:prstGeom prst="rect">
                <a:avLst/>
              </a:prstGeom>
              <a:solidFill>
                <a:srgbClr val="B0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Rectangle 63">
                <a:extLst>
                  <a:ext uri="{FF2B5EF4-FFF2-40B4-BE49-F238E27FC236}">
                    <a16:creationId xmlns:a16="http://schemas.microsoft.com/office/drawing/2014/main" id="{A76E9F49-C0A2-0419-D370-33E38C85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850"/>
                <a:ext cx="5" cy="1138"/>
              </a:xfrm>
              <a:prstGeom prst="rect">
                <a:avLst/>
              </a:prstGeom>
              <a:solidFill>
                <a:srgbClr val="AF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88" name="Picture 64">
                <a:extLst>
                  <a:ext uri="{FF2B5EF4-FFF2-40B4-BE49-F238E27FC236}">
                    <a16:creationId xmlns:a16="http://schemas.microsoft.com/office/drawing/2014/main" id="{A9DD0A08-BBB2-1D04-A9EE-EBEADB3D6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" name="Rectangle 65">
                <a:extLst>
                  <a:ext uri="{FF2B5EF4-FFF2-40B4-BE49-F238E27FC236}">
                    <a16:creationId xmlns:a16="http://schemas.microsoft.com/office/drawing/2014/main" id="{28543968-7FD3-B45E-1AEC-EB19D62AC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850"/>
                <a:ext cx="5" cy="1138"/>
              </a:xfrm>
              <a:prstGeom prst="rect">
                <a:avLst/>
              </a:prstGeom>
              <a:solidFill>
                <a:srgbClr val="AF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Rectangle 66">
                <a:extLst>
                  <a:ext uri="{FF2B5EF4-FFF2-40B4-BE49-F238E27FC236}">
                    <a16:creationId xmlns:a16="http://schemas.microsoft.com/office/drawing/2014/main" id="{4CA2D82A-C6D1-B0A1-5BDB-6509E82D2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2850"/>
                <a:ext cx="4" cy="1138"/>
              </a:xfrm>
              <a:prstGeom prst="rect">
                <a:avLst/>
              </a:prstGeom>
              <a:solidFill>
                <a:srgbClr val="AD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91" name="Picture 67">
                <a:extLst>
                  <a:ext uri="{FF2B5EF4-FFF2-40B4-BE49-F238E27FC236}">
                    <a16:creationId xmlns:a16="http://schemas.microsoft.com/office/drawing/2014/main" id="{E5FFB429-11C1-62DA-C2C0-0AA8230FF1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1" name="Rectangle 68">
                <a:extLst>
                  <a:ext uri="{FF2B5EF4-FFF2-40B4-BE49-F238E27FC236}">
                    <a16:creationId xmlns:a16="http://schemas.microsoft.com/office/drawing/2014/main" id="{98FEF0DA-86C8-257B-3389-3C19D42E0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2850"/>
                <a:ext cx="4" cy="1138"/>
              </a:xfrm>
              <a:prstGeom prst="rect">
                <a:avLst/>
              </a:prstGeom>
              <a:solidFill>
                <a:srgbClr val="AD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Rectangle 69">
                <a:extLst>
                  <a:ext uri="{FF2B5EF4-FFF2-40B4-BE49-F238E27FC236}">
                    <a16:creationId xmlns:a16="http://schemas.microsoft.com/office/drawing/2014/main" id="{C0E4190A-EAFB-BC38-2F94-8E53585A3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2850"/>
                <a:ext cx="5" cy="1138"/>
              </a:xfrm>
              <a:prstGeom prst="rect">
                <a:avLst/>
              </a:prstGeom>
              <a:solidFill>
                <a:srgbClr val="AC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94" name="Picture 70">
                <a:extLst>
                  <a:ext uri="{FF2B5EF4-FFF2-40B4-BE49-F238E27FC236}">
                    <a16:creationId xmlns:a16="http://schemas.microsoft.com/office/drawing/2014/main" id="{3FEAAEE7-F3D2-105C-1645-80AEB168BC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3" name="Rectangle 71">
                <a:extLst>
                  <a:ext uri="{FF2B5EF4-FFF2-40B4-BE49-F238E27FC236}">
                    <a16:creationId xmlns:a16="http://schemas.microsoft.com/office/drawing/2014/main" id="{07930EDD-742C-E1AB-8471-623E8D6CD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2850"/>
                <a:ext cx="5" cy="1138"/>
              </a:xfrm>
              <a:prstGeom prst="rect">
                <a:avLst/>
              </a:prstGeom>
              <a:solidFill>
                <a:srgbClr val="AC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Rectangle 72">
                <a:extLst>
                  <a:ext uri="{FF2B5EF4-FFF2-40B4-BE49-F238E27FC236}">
                    <a16:creationId xmlns:a16="http://schemas.microsoft.com/office/drawing/2014/main" id="{A2D480E4-F403-47F2-D12B-353AB5657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850"/>
                <a:ext cx="4" cy="1138"/>
              </a:xfrm>
              <a:prstGeom prst="rect">
                <a:avLst/>
              </a:prstGeom>
              <a:solidFill>
                <a:srgbClr val="AB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97" name="Picture 73">
                <a:extLst>
                  <a:ext uri="{FF2B5EF4-FFF2-40B4-BE49-F238E27FC236}">
                    <a16:creationId xmlns:a16="http://schemas.microsoft.com/office/drawing/2014/main" id="{8EA3CF1E-1713-705F-D953-3BFFBB386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5" name="Rectangle 74">
                <a:extLst>
                  <a:ext uri="{FF2B5EF4-FFF2-40B4-BE49-F238E27FC236}">
                    <a16:creationId xmlns:a16="http://schemas.microsoft.com/office/drawing/2014/main" id="{3B298AED-2B44-5BCE-B358-1DF3D2C4D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850"/>
                <a:ext cx="4" cy="1138"/>
              </a:xfrm>
              <a:prstGeom prst="rect">
                <a:avLst/>
              </a:prstGeom>
              <a:solidFill>
                <a:srgbClr val="AB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Rectangle 75">
                <a:extLst>
                  <a:ext uri="{FF2B5EF4-FFF2-40B4-BE49-F238E27FC236}">
                    <a16:creationId xmlns:a16="http://schemas.microsoft.com/office/drawing/2014/main" id="{5FE66799-A61F-2516-7202-824C0D40F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2850"/>
                <a:ext cx="5" cy="1138"/>
              </a:xfrm>
              <a:prstGeom prst="rect">
                <a:avLst/>
              </a:prstGeom>
              <a:solidFill>
                <a:srgbClr val="A8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0" name="Picture 76">
                <a:extLst>
                  <a:ext uri="{FF2B5EF4-FFF2-40B4-BE49-F238E27FC236}">
                    <a16:creationId xmlns:a16="http://schemas.microsoft.com/office/drawing/2014/main" id="{DBBF24A4-8F84-41B4-45DE-F1859D506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7" name="Rectangle 77">
                <a:extLst>
                  <a:ext uri="{FF2B5EF4-FFF2-40B4-BE49-F238E27FC236}">
                    <a16:creationId xmlns:a16="http://schemas.microsoft.com/office/drawing/2014/main" id="{C8FE9E41-3A2D-909A-C875-77E278DE3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2850"/>
                <a:ext cx="5" cy="1138"/>
              </a:xfrm>
              <a:prstGeom prst="rect">
                <a:avLst/>
              </a:prstGeom>
              <a:solidFill>
                <a:srgbClr val="A8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Rectangle 78">
                <a:extLst>
                  <a:ext uri="{FF2B5EF4-FFF2-40B4-BE49-F238E27FC236}">
                    <a16:creationId xmlns:a16="http://schemas.microsoft.com/office/drawing/2014/main" id="{3FE1CACA-CF03-F120-6711-9995B5114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2850"/>
                <a:ext cx="4" cy="1138"/>
              </a:xfrm>
              <a:prstGeom prst="rect">
                <a:avLst/>
              </a:prstGeom>
              <a:solidFill>
                <a:srgbClr val="A8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3" name="Picture 79">
                <a:extLst>
                  <a:ext uri="{FF2B5EF4-FFF2-40B4-BE49-F238E27FC236}">
                    <a16:creationId xmlns:a16="http://schemas.microsoft.com/office/drawing/2014/main" id="{F2EB26CA-BD91-DB4C-EC7B-398164896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9" name="Rectangle 80">
                <a:extLst>
                  <a:ext uri="{FF2B5EF4-FFF2-40B4-BE49-F238E27FC236}">
                    <a16:creationId xmlns:a16="http://schemas.microsoft.com/office/drawing/2014/main" id="{0C6A5347-8D29-90A0-3809-41A1BE47A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2850"/>
                <a:ext cx="4" cy="1138"/>
              </a:xfrm>
              <a:prstGeom prst="rect">
                <a:avLst/>
              </a:prstGeom>
              <a:solidFill>
                <a:srgbClr val="A8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Rectangle 81">
                <a:extLst>
                  <a:ext uri="{FF2B5EF4-FFF2-40B4-BE49-F238E27FC236}">
                    <a16:creationId xmlns:a16="http://schemas.microsoft.com/office/drawing/2014/main" id="{2355996C-4C7B-8335-24D4-4DAFC96CD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850"/>
                <a:ext cx="5" cy="1138"/>
              </a:xfrm>
              <a:prstGeom prst="rect">
                <a:avLst/>
              </a:prstGeom>
              <a:solidFill>
                <a:srgbClr val="A7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6" name="Picture 82">
                <a:extLst>
                  <a:ext uri="{FF2B5EF4-FFF2-40B4-BE49-F238E27FC236}">
                    <a16:creationId xmlns:a16="http://schemas.microsoft.com/office/drawing/2014/main" id="{FCC5E5F7-CD37-7ECE-84DF-679F151DC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4" name="Rectangle 83">
                <a:extLst>
                  <a:ext uri="{FF2B5EF4-FFF2-40B4-BE49-F238E27FC236}">
                    <a16:creationId xmlns:a16="http://schemas.microsoft.com/office/drawing/2014/main" id="{755670ED-9FCD-AF83-36B3-8C296E24D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" y="2850"/>
                <a:ext cx="5" cy="1138"/>
              </a:xfrm>
              <a:prstGeom prst="rect">
                <a:avLst/>
              </a:prstGeom>
              <a:solidFill>
                <a:srgbClr val="A7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Rectangle 84">
                <a:extLst>
                  <a:ext uri="{FF2B5EF4-FFF2-40B4-BE49-F238E27FC236}">
                    <a16:creationId xmlns:a16="http://schemas.microsoft.com/office/drawing/2014/main" id="{1A7B2902-B9C8-76D4-8E5D-DDAA3BB2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850"/>
                <a:ext cx="4" cy="1138"/>
              </a:xfrm>
              <a:prstGeom prst="rect">
                <a:avLst/>
              </a:prstGeom>
              <a:solidFill>
                <a:srgbClr val="A5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09" name="Picture 85">
                <a:extLst>
                  <a:ext uri="{FF2B5EF4-FFF2-40B4-BE49-F238E27FC236}">
                    <a16:creationId xmlns:a16="http://schemas.microsoft.com/office/drawing/2014/main" id="{15B38D7E-B169-042A-53F2-C5EF2F6BB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7" name="Rectangle 86">
                <a:extLst>
                  <a:ext uri="{FF2B5EF4-FFF2-40B4-BE49-F238E27FC236}">
                    <a16:creationId xmlns:a16="http://schemas.microsoft.com/office/drawing/2014/main" id="{2D323EF0-27CA-204F-F106-2989D8029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850"/>
                <a:ext cx="4" cy="1138"/>
              </a:xfrm>
              <a:prstGeom prst="rect">
                <a:avLst/>
              </a:prstGeom>
              <a:solidFill>
                <a:srgbClr val="A5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87">
                <a:extLst>
                  <a:ext uri="{FF2B5EF4-FFF2-40B4-BE49-F238E27FC236}">
                    <a16:creationId xmlns:a16="http://schemas.microsoft.com/office/drawing/2014/main" id="{6C13EAFE-6BA5-DA8C-7A3D-570B17FD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2850"/>
                <a:ext cx="4" cy="1138"/>
              </a:xfrm>
              <a:prstGeom prst="rect">
                <a:avLst/>
              </a:prstGeom>
              <a:solidFill>
                <a:srgbClr val="A4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2" name="Picture 88">
                <a:extLst>
                  <a:ext uri="{FF2B5EF4-FFF2-40B4-BE49-F238E27FC236}">
                    <a16:creationId xmlns:a16="http://schemas.microsoft.com/office/drawing/2014/main" id="{D239ECA7-1467-E8A7-7CDA-13F3C4744C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0" name="Rectangle 89">
                <a:extLst>
                  <a:ext uri="{FF2B5EF4-FFF2-40B4-BE49-F238E27FC236}">
                    <a16:creationId xmlns:a16="http://schemas.microsoft.com/office/drawing/2014/main" id="{1612D907-C8F3-819C-CE82-98034CECE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2850"/>
                <a:ext cx="4" cy="1138"/>
              </a:xfrm>
              <a:prstGeom prst="rect">
                <a:avLst/>
              </a:prstGeom>
              <a:solidFill>
                <a:srgbClr val="A4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Rectangle 90">
                <a:extLst>
                  <a:ext uri="{FF2B5EF4-FFF2-40B4-BE49-F238E27FC236}">
                    <a16:creationId xmlns:a16="http://schemas.microsoft.com/office/drawing/2014/main" id="{6D762D02-8374-7F81-E80F-25B30F9E2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2850"/>
                <a:ext cx="5" cy="1138"/>
              </a:xfrm>
              <a:prstGeom prst="rect">
                <a:avLst/>
              </a:prstGeom>
              <a:solidFill>
                <a:srgbClr val="A3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5" name="Picture 91">
                <a:extLst>
                  <a:ext uri="{FF2B5EF4-FFF2-40B4-BE49-F238E27FC236}">
                    <a16:creationId xmlns:a16="http://schemas.microsoft.com/office/drawing/2014/main" id="{365B74BE-FC8C-1361-709E-F95E6EC13C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3" name="Rectangle 92">
                <a:extLst>
                  <a:ext uri="{FF2B5EF4-FFF2-40B4-BE49-F238E27FC236}">
                    <a16:creationId xmlns:a16="http://schemas.microsoft.com/office/drawing/2014/main" id="{1EA3220E-4A82-80CC-C0C1-A25916CF1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2850"/>
                <a:ext cx="5" cy="1138"/>
              </a:xfrm>
              <a:prstGeom prst="rect">
                <a:avLst/>
              </a:prstGeom>
              <a:solidFill>
                <a:srgbClr val="A3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Rectangle 93">
                <a:extLst>
                  <a:ext uri="{FF2B5EF4-FFF2-40B4-BE49-F238E27FC236}">
                    <a16:creationId xmlns:a16="http://schemas.microsoft.com/office/drawing/2014/main" id="{C555D76D-E828-8836-39F9-36EA3C454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3" y="2850"/>
                <a:ext cx="4" cy="1138"/>
              </a:xfrm>
              <a:prstGeom prst="rect">
                <a:avLst/>
              </a:prstGeom>
              <a:solidFill>
                <a:srgbClr val="A2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18" name="Picture 94">
                <a:extLst>
                  <a:ext uri="{FF2B5EF4-FFF2-40B4-BE49-F238E27FC236}">
                    <a16:creationId xmlns:a16="http://schemas.microsoft.com/office/drawing/2014/main" id="{521EA8CE-E248-2C31-2D79-9B98DD0753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6" name="Rectangle 95">
                <a:extLst>
                  <a:ext uri="{FF2B5EF4-FFF2-40B4-BE49-F238E27FC236}">
                    <a16:creationId xmlns:a16="http://schemas.microsoft.com/office/drawing/2014/main" id="{68DBE250-3D7C-60A6-D1FB-917408A3F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3" y="2850"/>
                <a:ext cx="4" cy="1138"/>
              </a:xfrm>
              <a:prstGeom prst="rect">
                <a:avLst/>
              </a:prstGeom>
              <a:solidFill>
                <a:srgbClr val="A2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Rectangle 96">
                <a:extLst>
                  <a:ext uri="{FF2B5EF4-FFF2-40B4-BE49-F238E27FC236}">
                    <a16:creationId xmlns:a16="http://schemas.microsoft.com/office/drawing/2014/main" id="{B42EF1B6-D1F8-631F-AB6C-80745106A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" y="2850"/>
                <a:ext cx="5" cy="1138"/>
              </a:xfrm>
              <a:prstGeom prst="rect">
                <a:avLst/>
              </a:prstGeom>
              <a:solidFill>
                <a:srgbClr val="A0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21" name="Picture 97">
                <a:extLst>
                  <a:ext uri="{FF2B5EF4-FFF2-40B4-BE49-F238E27FC236}">
                    <a16:creationId xmlns:a16="http://schemas.microsoft.com/office/drawing/2014/main" id="{72914872-6B13-B68B-2391-7CF526F54D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9" name="Rectangle 98">
                <a:extLst>
                  <a:ext uri="{FF2B5EF4-FFF2-40B4-BE49-F238E27FC236}">
                    <a16:creationId xmlns:a16="http://schemas.microsoft.com/office/drawing/2014/main" id="{BF47353C-E42E-F70D-A26A-B4D7C6163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" y="2850"/>
                <a:ext cx="5" cy="1138"/>
              </a:xfrm>
              <a:prstGeom prst="rect">
                <a:avLst/>
              </a:prstGeom>
              <a:solidFill>
                <a:srgbClr val="A0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99">
                <a:extLst>
                  <a:ext uri="{FF2B5EF4-FFF2-40B4-BE49-F238E27FC236}">
                    <a16:creationId xmlns:a16="http://schemas.microsoft.com/office/drawing/2014/main" id="{7B503C61-B0EB-8221-17FD-D8C39FEFE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850"/>
                <a:ext cx="4" cy="1138"/>
              </a:xfrm>
              <a:prstGeom prst="rect">
                <a:avLst/>
              </a:prstGeom>
              <a:solidFill>
                <a:srgbClr val="9F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24" name="Picture 100">
                <a:extLst>
                  <a:ext uri="{FF2B5EF4-FFF2-40B4-BE49-F238E27FC236}">
                    <a16:creationId xmlns:a16="http://schemas.microsoft.com/office/drawing/2014/main" id="{830F7DFA-41D9-C397-BDD0-826565D97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2" name="Rectangle 101">
                <a:extLst>
                  <a:ext uri="{FF2B5EF4-FFF2-40B4-BE49-F238E27FC236}">
                    <a16:creationId xmlns:a16="http://schemas.microsoft.com/office/drawing/2014/main" id="{57298983-4821-5506-C127-567C2399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850"/>
                <a:ext cx="4" cy="1138"/>
              </a:xfrm>
              <a:prstGeom prst="rect">
                <a:avLst/>
              </a:prstGeom>
              <a:solidFill>
                <a:srgbClr val="9F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102">
                <a:extLst>
                  <a:ext uri="{FF2B5EF4-FFF2-40B4-BE49-F238E27FC236}">
                    <a16:creationId xmlns:a16="http://schemas.microsoft.com/office/drawing/2014/main" id="{861248D3-FAA9-1D5E-D40E-A5851244C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2850"/>
                <a:ext cx="5" cy="1138"/>
              </a:xfrm>
              <a:prstGeom prst="rect">
                <a:avLst/>
              </a:prstGeom>
              <a:solidFill>
                <a:srgbClr val="9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27" name="Picture 103">
                <a:extLst>
                  <a:ext uri="{FF2B5EF4-FFF2-40B4-BE49-F238E27FC236}">
                    <a16:creationId xmlns:a16="http://schemas.microsoft.com/office/drawing/2014/main" id="{2571099F-92C3-DDCB-33CD-ABA852247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" name="Rectangle 104">
                <a:extLst>
                  <a:ext uri="{FF2B5EF4-FFF2-40B4-BE49-F238E27FC236}">
                    <a16:creationId xmlns:a16="http://schemas.microsoft.com/office/drawing/2014/main" id="{C1A346AD-1A2C-4374-01E7-8BF8D515D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2850"/>
                <a:ext cx="5" cy="1138"/>
              </a:xfrm>
              <a:prstGeom prst="rect">
                <a:avLst/>
              </a:prstGeom>
              <a:solidFill>
                <a:srgbClr val="9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Rectangle 105">
                <a:extLst>
                  <a:ext uri="{FF2B5EF4-FFF2-40B4-BE49-F238E27FC236}">
                    <a16:creationId xmlns:a16="http://schemas.microsoft.com/office/drawing/2014/main" id="{47B24FB6-10DC-E7E1-BF77-8A1E7C2D7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" y="2850"/>
                <a:ext cx="4" cy="1138"/>
              </a:xfrm>
              <a:prstGeom prst="rect">
                <a:avLst/>
              </a:prstGeom>
              <a:solidFill>
                <a:srgbClr val="9D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30" name="Picture 106">
                <a:extLst>
                  <a:ext uri="{FF2B5EF4-FFF2-40B4-BE49-F238E27FC236}">
                    <a16:creationId xmlns:a16="http://schemas.microsoft.com/office/drawing/2014/main" id="{F8BC2FA0-5C7F-4F9B-28A2-E09A4C79F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8" name="Rectangle 107">
                <a:extLst>
                  <a:ext uri="{FF2B5EF4-FFF2-40B4-BE49-F238E27FC236}">
                    <a16:creationId xmlns:a16="http://schemas.microsoft.com/office/drawing/2014/main" id="{EEEACF5C-2180-090C-3718-BFF3DCC3C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" y="2850"/>
                <a:ext cx="4" cy="1138"/>
              </a:xfrm>
              <a:prstGeom prst="rect">
                <a:avLst/>
              </a:prstGeom>
              <a:solidFill>
                <a:srgbClr val="9D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Rectangle 108">
                <a:extLst>
                  <a:ext uri="{FF2B5EF4-FFF2-40B4-BE49-F238E27FC236}">
                    <a16:creationId xmlns:a16="http://schemas.microsoft.com/office/drawing/2014/main" id="{9725559C-368F-3FEB-FCA1-0B97BFF1A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2850"/>
                <a:ext cx="5" cy="1138"/>
              </a:xfrm>
              <a:prstGeom prst="rect">
                <a:avLst/>
              </a:prstGeom>
              <a:solidFill>
                <a:srgbClr val="9C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33" name="Picture 109">
                <a:extLst>
                  <a:ext uri="{FF2B5EF4-FFF2-40B4-BE49-F238E27FC236}">
                    <a16:creationId xmlns:a16="http://schemas.microsoft.com/office/drawing/2014/main" id="{B59C28D7-304C-1C51-2EC0-03F031396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1" name="Rectangle 110">
                <a:extLst>
                  <a:ext uri="{FF2B5EF4-FFF2-40B4-BE49-F238E27FC236}">
                    <a16:creationId xmlns:a16="http://schemas.microsoft.com/office/drawing/2014/main" id="{30B144DA-7840-28DC-5070-B7B4AAFE9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2850"/>
                <a:ext cx="5" cy="1138"/>
              </a:xfrm>
              <a:prstGeom prst="rect">
                <a:avLst/>
              </a:prstGeom>
              <a:solidFill>
                <a:srgbClr val="9C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111">
                <a:extLst>
                  <a:ext uri="{FF2B5EF4-FFF2-40B4-BE49-F238E27FC236}">
                    <a16:creationId xmlns:a16="http://schemas.microsoft.com/office/drawing/2014/main" id="{A875293C-2CCA-A956-205A-1132EF912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2850"/>
                <a:ext cx="4" cy="1138"/>
              </a:xfrm>
              <a:prstGeom prst="rect">
                <a:avLst/>
              </a:prstGeom>
              <a:solidFill>
                <a:srgbClr val="9A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36" name="Picture 112">
                <a:extLst>
                  <a:ext uri="{FF2B5EF4-FFF2-40B4-BE49-F238E27FC236}">
                    <a16:creationId xmlns:a16="http://schemas.microsoft.com/office/drawing/2014/main" id="{0D8B5870-8B62-18A4-37D8-0EDB3A2BC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4" name="Rectangle 113">
                <a:extLst>
                  <a:ext uri="{FF2B5EF4-FFF2-40B4-BE49-F238E27FC236}">
                    <a16:creationId xmlns:a16="http://schemas.microsoft.com/office/drawing/2014/main" id="{A347F96A-8C34-31E9-A8E2-5DCB4E7A1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2850"/>
                <a:ext cx="4" cy="1138"/>
              </a:xfrm>
              <a:prstGeom prst="rect">
                <a:avLst/>
              </a:prstGeom>
              <a:solidFill>
                <a:srgbClr val="9A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114">
                <a:extLst>
                  <a:ext uri="{FF2B5EF4-FFF2-40B4-BE49-F238E27FC236}">
                    <a16:creationId xmlns:a16="http://schemas.microsoft.com/office/drawing/2014/main" id="{02C61DE0-D8ED-2BF8-88A3-19306722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2850"/>
                <a:ext cx="5" cy="1138"/>
              </a:xfrm>
              <a:prstGeom prst="rect">
                <a:avLst/>
              </a:prstGeom>
              <a:solidFill>
                <a:srgbClr val="99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39" name="Picture 115">
                <a:extLst>
                  <a:ext uri="{FF2B5EF4-FFF2-40B4-BE49-F238E27FC236}">
                    <a16:creationId xmlns:a16="http://schemas.microsoft.com/office/drawing/2014/main" id="{BB76D912-0C40-C7B5-E394-96B71F84F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2547"/>
                <a:ext cx="113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7" name="Rectangle 116">
                <a:extLst>
                  <a:ext uri="{FF2B5EF4-FFF2-40B4-BE49-F238E27FC236}">
                    <a16:creationId xmlns:a16="http://schemas.microsoft.com/office/drawing/2014/main" id="{CE53A74C-259E-511B-3646-0F84DCB2B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2850"/>
                <a:ext cx="5" cy="1138"/>
              </a:xfrm>
              <a:prstGeom prst="rect">
                <a:avLst/>
              </a:prstGeom>
              <a:solidFill>
                <a:srgbClr val="99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117">
                <a:extLst>
                  <a:ext uri="{FF2B5EF4-FFF2-40B4-BE49-F238E27FC236}">
                    <a16:creationId xmlns:a16="http://schemas.microsoft.com/office/drawing/2014/main" id="{3C53B57C-CF6A-752D-6C87-A8842AA0A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" y="2850"/>
                <a:ext cx="8" cy="1138"/>
              </a:xfrm>
              <a:prstGeom prst="rect">
                <a:avLst/>
              </a:prstGeom>
              <a:solidFill>
                <a:srgbClr val="99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118">
                <a:extLst>
                  <a:ext uri="{FF2B5EF4-FFF2-40B4-BE49-F238E27FC236}">
                    <a16:creationId xmlns:a16="http://schemas.microsoft.com/office/drawing/2014/main" id="{172D3B8C-8A03-D9A5-9FEF-7A3E4B077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7" y="2850"/>
                <a:ext cx="5" cy="1138"/>
              </a:xfrm>
              <a:prstGeom prst="rect">
                <a:avLst/>
              </a:prstGeom>
              <a:solidFill>
                <a:srgbClr val="99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119">
                <a:extLst>
                  <a:ext uri="{FF2B5EF4-FFF2-40B4-BE49-F238E27FC236}">
                    <a16:creationId xmlns:a16="http://schemas.microsoft.com/office/drawing/2014/main" id="{E01B488F-070A-993A-009F-2F5D03809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2850"/>
                <a:ext cx="4" cy="1138"/>
              </a:xfrm>
              <a:prstGeom prst="rect">
                <a:avLst/>
              </a:prstGeom>
              <a:solidFill>
                <a:srgbClr val="99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120">
                <a:extLst>
                  <a:ext uri="{FF2B5EF4-FFF2-40B4-BE49-F238E27FC236}">
                    <a16:creationId xmlns:a16="http://schemas.microsoft.com/office/drawing/2014/main" id="{841D42A8-0CBD-6D3F-9124-B136E75F7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850"/>
                <a:ext cx="5" cy="1138"/>
              </a:xfrm>
              <a:prstGeom prst="rect">
                <a:avLst/>
              </a:prstGeom>
              <a:solidFill>
                <a:srgbClr val="99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Rectangle 121">
                <a:extLst>
                  <a:ext uri="{FF2B5EF4-FFF2-40B4-BE49-F238E27FC236}">
                    <a16:creationId xmlns:a16="http://schemas.microsoft.com/office/drawing/2014/main" id="{78D66C2E-B34F-436E-0644-E99F79C4D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850"/>
                <a:ext cx="4" cy="1138"/>
              </a:xfrm>
              <a:prstGeom prst="rect">
                <a:avLst/>
              </a:prstGeom>
              <a:solidFill>
                <a:srgbClr val="99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122">
                <a:extLst>
                  <a:ext uri="{FF2B5EF4-FFF2-40B4-BE49-F238E27FC236}">
                    <a16:creationId xmlns:a16="http://schemas.microsoft.com/office/drawing/2014/main" id="{74CBD0D2-55B7-82A2-D063-98D145F4A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2850"/>
                <a:ext cx="5" cy="1138"/>
              </a:xfrm>
              <a:prstGeom prst="rect">
                <a:avLst/>
              </a:prstGeom>
              <a:solidFill>
                <a:srgbClr val="99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123">
                <a:extLst>
                  <a:ext uri="{FF2B5EF4-FFF2-40B4-BE49-F238E27FC236}">
                    <a16:creationId xmlns:a16="http://schemas.microsoft.com/office/drawing/2014/main" id="{90DC383F-5F1E-D7CF-F800-9FB8B9BDF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2850"/>
                <a:ext cx="4" cy="1138"/>
              </a:xfrm>
              <a:prstGeom prst="rect">
                <a:avLst/>
              </a:prstGeom>
              <a:solidFill>
                <a:srgbClr val="99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124">
                <a:extLst>
                  <a:ext uri="{FF2B5EF4-FFF2-40B4-BE49-F238E27FC236}">
                    <a16:creationId xmlns:a16="http://schemas.microsoft.com/office/drawing/2014/main" id="{FC8DF00C-E7FE-4176-10C1-876A94AFE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850"/>
                <a:ext cx="5" cy="1138"/>
              </a:xfrm>
              <a:prstGeom prst="rect">
                <a:avLst/>
              </a:prstGeom>
              <a:solidFill>
                <a:srgbClr val="99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125">
                <a:extLst>
                  <a:ext uri="{FF2B5EF4-FFF2-40B4-BE49-F238E27FC236}">
                    <a16:creationId xmlns:a16="http://schemas.microsoft.com/office/drawing/2014/main" id="{BE76656C-0295-7F53-8D42-CC1F28228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2850"/>
                <a:ext cx="4" cy="1138"/>
              </a:xfrm>
              <a:prstGeom prst="rect">
                <a:avLst/>
              </a:prstGeom>
              <a:solidFill>
                <a:srgbClr val="99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26">
                <a:extLst>
                  <a:ext uri="{FF2B5EF4-FFF2-40B4-BE49-F238E27FC236}">
                    <a16:creationId xmlns:a16="http://schemas.microsoft.com/office/drawing/2014/main" id="{C8B153D3-ECAD-4A73-08B2-42EFBCFEE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850"/>
                <a:ext cx="4" cy="1138"/>
              </a:xfrm>
              <a:prstGeom prst="rect">
                <a:avLst/>
              </a:prstGeom>
              <a:solidFill>
                <a:srgbClr val="99A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127">
                <a:extLst>
                  <a:ext uri="{FF2B5EF4-FFF2-40B4-BE49-F238E27FC236}">
                    <a16:creationId xmlns:a16="http://schemas.microsoft.com/office/drawing/2014/main" id="{60FD6C46-C155-6828-2C01-127CAEBD4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" y="2850"/>
                <a:ext cx="5" cy="1138"/>
              </a:xfrm>
              <a:prstGeom prst="rect">
                <a:avLst/>
              </a:prstGeom>
              <a:solidFill>
                <a:srgbClr val="99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128">
                <a:extLst>
                  <a:ext uri="{FF2B5EF4-FFF2-40B4-BE49-F238E27FC236}">
                    <a16:creationId xmlns:a16="http://schemas.microsoft.com/office/drawing/2014/main" id="{1463478A-B341-C876-E041-FD17DB1BB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2850"/>
                <a:ext cx="4" cy="1138"/>
              </a:xfrm>
              <a:prstGeom prst="rect">
                <a:avLst/>
              </a:prstGeom>
              <a:solidFill>
                <a:srgbClr val="99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129">
                <a:extLst>
                  <a:ext uri="{FF2B5EF4-FFF2-40B4-BE49-F238E27FC236}">
                    <a16:creationId xmlns:a16="http://schemas.microsoft.com/office/drawing/2014/main" id="{1A5631C2-459D-A2FF-8C71-C5F12784A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2850"/>
                <a:ext cx="5" cy="1138"/>
              </a:xfrm>
              <a:prstGeom prst="rect">
                <a:avLst/>
              </a:prstGeom>
              <a:solidFill>
                <a:srgbClr val="99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130">
                <a:extLst>
                  <a:ext uri="{FF2B5EF4-FFF2-40B4-BE49-F238E27FC236}">
                    <a16:creationId xmlns:a16="http://schemas.microsoft.com/office/drawing/2014/main" id="{315741DA-1171-BC76-3662-3C0DE663C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2850"/>
                <a:ext cx="4" cy="1138"/>
              </a:xfrm>
              <a:prstGeom prst="rect">
                <a:avLst/>
              </a:prstGeom>
              <a:solidFill>
                <a:srgbClr val="99A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131">
                <a:extLst>
                  <a:ext uri="{FF2B5EF4-FFF2-40B4-BE49-F238E27FC236}">
                    <a16:creationId xmlns:a16="http://schemas.microsoft.com/office/drawing/2014/main" id="{EFEC7E02-5B9F-4FB6-6198-095D53FE9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850"/>
                <a:ext cx="5" cy="1138"/>
              </a:xfrm>
              <a:prstGeom prst="rect">
                <a:avLst/>
              </a:prstGeom>
              <a:solidFill>
                <a:srgbClr val="999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Rectangle 132">
                <a:extLst>
                  <a:ext uri="{FF2B5EF4-FFF2-40B4-BE49-F238E27FC236}">
                    <a16:creationId xmlns:a16="http://schemas.microsoft.com/office/drawing/2014/main" id="{DD773303-7E79-18D9-65DB-825DEB290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" y="2850"/>
                <a:ext cx="4" cy="1138"/>
              </a:xfrm>
              <a:prstGeom prst="rect">
                <a:avLst/>
              </a:prstGeom>
              <a:solidFill>
                <a:srgbClr val="99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Rectangle 133">
                <a:extLst>
                  <a:ext uri="{FF2B5EF4-FFF2-40B4-BE49-F238E27FC236}">
                    <a16:creationId xmlns:a16="http://schemas.microsoft.com/office/drawing/2014/main" id="{5FD729BE-6442-5FE6-8161-997A43E3A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850"/>
                <a:ext cx="5" cy="1138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134">
                <a:extLst>
                  <a:ext uri="{FF2B5EF4-FFF2-40B4-BE49-F238E27FC236}">
                    <a16:creationId xmlns:a16="http://schemas.microsoft.com/office/drawing/2014/main" id="{55A71F7A-FF18-49CC-42B8-9CDB03C7A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" y="2850"/>
                <a:ext cx="4" cy="1138"/>
              </a:xfrm>
              <a:prstGeom prst="rect">
                <a:avLst/>
              </a:prstGeom>
              <a:solidFill>
                <a:srgbClr val="99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Rectangle 135">
                <a:extLst>
                  <a:ext uri="{FF2B5EF4-FFF2-40B4-BE49-F238E27FC236}">
                    <a16:creationId xmlns:a16="http://schemas.microsoft.com/office/drawing/2014/main" id="{6C5B2C77-ABA6-B9F0-3F17-CC3780AB5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3" y="2850"/>
                <a:ext cx="5" cy="1138"/>
              </a:xfrm>
              <a:prstGeom prst="rect">
                <a:avLst/>
              </a:prstGeom>
              <a:solidFill>
                <a:srgbClr val="999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Rectangle 136">
                <a:extLst>
                  <a:ext uri="{FF2B5EF4-FFF2-40B4-BE49-F238E27FC236}">
                    <a16:creationId xmlns:a16="http://schemas.microsoft.com/office/drawing/2014/main" id="{19BB5E00-99E9-AEA4-AA90-298D192B8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" y="2850"/>
                <a:ext cx="4" cy="1138"/>
              </a:xfrm>
              <a:prstGeom prst="rect">
                <a:avLst/>
              </a:prstGeom>
              <a:solidFill>
                <a:srgbClr val="99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137">
                <a:extLst>
                  <a:ext uri="{FF2B5EF4-FFF2-40B4-BE49-F238E27FC236}">
                    <a16:creationId xmlns:a16="http://schemas.microsoft.com/office/drawing/2014/main" id="{23528B1A-20C7-3C80-DDEC-C8572FDFC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" y="2850"/>
                <a:ext cx="4" cy="1138"/>
              </a:xfrm>
              <a:prstGeom prst="rect">
                <a:avLst/>
              </a:prstGeom>
              <a:solidFill>
                <a:srgbClr val="998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Rectangle 138">
                <a:extLst>
                  <a:ext uri="{FF2B5EF4-FFF2-40B4-BE49-F238E27FC236}">
                    <a16:creationId xmlns:a16="http://schemas.microsoft.com/office/drawing/2014/main" id="{9A481C00-980D-597A-2AD6-4E23ADF00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2850"/>
                <a:ext cx="5" cy="1138"/>
              </a:xfrm>
              <a:prstGeom prst="rect">
                <a:avLst/>
              </a:prstGeom>
              <a:solidFill>
                <a:srgbClr val="998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Rectangle 139">
                <a:extLst>
                  <a:ext uri="{FF2B5EF4-FFF2-40B4-BE49-F238E27FC236}">
                    <a16:creationId xmlns:a16="http://schemas.microsoft.com/office/drawing/2014/main" id="{5636D477-5B2B-5747-2411-D642AD0B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1" y="2850"/>
                <a:ext cx="4" cy="1138"/>
              </a:xfrm>
              <a:prstGeom prst="rect">
                <a:avLst/>
              </a:prstGeom>
              <a:solidFill>
                <a:srgbClr val="99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140">
                <a:extLst>
                  <a:ext uri="{FF2B5EF4-FFF2-40B4-BE49-F238E27FC236}">
                    <a16:creationId xmlns:a16="http://schemas.microsoft.com/office/drawing/2014/main" id="{5E1D5D1A-95CF-763A-84F2-9B44D88AB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5" y="2850"/>
                <a:ext cx="5" cy="1138"/>
              </a:xfrm>
              <a:prstGeom prst="rect">
                <a:avLst/>
              </a:prstGeom>
              <a:solidFill>
                <a:srgbClr val="998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Rectangle 141">
                <a:extLst>
                  <a:ext uri="{FF2B5EF4-FFF2-40B4-BE49-F238E27FC236}">
                    <a16:creationId xmlns:a16="http://schemas.microsoft.com/office/drawing/2014/main" id="{784B89D0-3432-9588-C153-42A80A53D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2850"/>
                <a:ext cx="4" cy="1138"/>
              </a:xfrm>
              <a:prstGeom prst="rect">
                <a:avLst/>
              </a:prstGeom>
              <a:solidFill>
                <a:srgbClr val="99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Rectangle 142">
                <a:extLst>
                  <a:ext uri="{FF2B5EF4-FFF2-40B4-BE49-F238E27FC236}">
                    <a16:creationId xmlns:a16="http://schemas.microsoft.com/office/drawing/2014/main" id="{0E2C9A13-E31D-EDE6-29B7-4C64CF6D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" y="2850"/>
                <a:ext cx="5" cy="1138"/>
              </a:xfrm>
              <a:prstGeom prst="rect">
                <a:avLst/>
              </a:prstGeom>
              <a:solidFill>
                <a:srgbClr val="997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Rectangle 143">
                <a:extLst>
                  <a:ext uri="{FF2B5EF4-FFF2-40B4-BE49-F238E27FC236}">
                    <a16:creationId xmlns:a16="http://schemas.microsoft.com/office/drawing/2014/main" id="{4CB4B881-E485-CCE0-1199-C1D8A3258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850"/>
                <a:ext cx="4" cy="1138"/>
              </a:xfrm>
              <a:prstGeom prst="rect">
                <a:avLst/>
              </a:prstGeom>
              <a:solidFill>
                <a:srgbClr val="997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Rectangle 144">
                <a:extLst>
                  <a:ext uri="{FF2B5EF4-FFF2-40B4-BE49-F238E27FC236}">
                    <a16:creationId xmlns:a16="http://schemas.microsoft.com/office/drawing/2014/main" id="{07A2704B-EB63-CDF1-0A95-D922E197E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2850"/>
                <a:ext cx="5" cy="1138"/>
              </a:xfrm>
              <a:prstGeom prst="rect">
                <a:avLst/>
              </a:prstGeom>
              <a:solidFill>
                <a:srgbClr val="99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Rectangle 145">
                <a:extLst>
                  <a:ext uri="{FF2B5EF4-FFF2-40B4-BE49-F238E27FC236}">
                    <a16:creationId xmlns:a16="http://schemas.microsoft.com/office/drawing/2014/main" id="{E57E2AD3-A9BE-8BF4-E207-0E85B07DC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2850"/>
                <a:ext cx="4" cy="1138"/>
              </a:xfrm>
              <a:prstGeom prst="rect">
                <a:avLst/>
              </a:prstGeom>
              <a:solidFill>
                <a:srgbClr val="997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146">
                <a:extLst>
                  <a:ext uri="{FF2B5EF4-FFF2-40B4-BE49-F238E27FC236}">
                    <a16:creationId xmlns:a16="http://schemas.microsoft.com/office/drawing/2014/main" id="{2A1C7F42-B550-0B6E-6D1D-3C1349BCD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850"/>
                <a:ext cx="4" cy="1138"/>
              </a:xfrm>
              <a:prstGeom prst="rect">
                <a:avLst/>
              </a:prstGeom>
              <a:solidFill>
                <a:srgbClr val="997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147">
                <a:extLst>
                  <a:ext uri="{FF2B5EF4-FFF2-40B4-BE49-F238E27FC236}">
                    <a16:creationId xmlns:a16="http://schemas.microsoft.com/office/drawing/2014/main" id="{C12A1FBC-D59F-8A99-4251-BCB9DC244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6" y="2850"/>
                <a:ext cx="5" cy="1138"/>
              </a:xfrm>
              <a:prstGeom prst="rect">
                <a:avLst/>
              </a:prstGeom>
              <a:solidFill>
                <a:srgbClr val="996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48">
                <a:extLst>
                  <a:ext uri="{FF2B5EF4-FFF2-40B4-BE49-F238E27FC236}">
                    <a16:creationId xmlns:a16="http://schemas.microsoft.com/office/drawing/2014/main" id="{A70B5C33-EA15-27DF-6DAA-94A22DC29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1" y="2850"/>
                <a:ext cx="4" cy="1138"/>
              </a:xfrm>
              <a:prstGeom prst="rect">
                <a:avLst/>
              </a:prstGeom>
              <a:solidFill>
                <a:srgbClr val="99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49">
                <a:extLst>
                  <a:ext uri="{FF2B5EF4-FFF2-40B4-BE49-F238E27FC236}">
                    <a16:creationId xmlns:a16="http://schemas.microsoft.com/office/drawing/2014/main" id="{DD2023EB-7CA6-099F-4544-81EA47B38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2850"/>
                <a:ext cx="14" cy="1138"/>
              </a:xfrm>
              <a:prstGeom prst="rect">
                <a:avLst/>
              </a:prstGeom>
              <a:solidFill>
                <a:srgbClr val="99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150">
                <a:extLst>
                  <a:ext uri="{FF2B5EF4-FFF2-40B4-BE49-F238E27FC236}">
                    <a16:creationId xmlns:a16="http://schemas.microsoft.com/office/drawing/2014/main" id="{778D071E-F03B-0558-4CC8-82E919ED0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2850"/>
                <a:ext cx="4" cy="1138"/>
              </a:xfrm>
              <a:prstGeom prst="rect">
                <a:avLst/>
              </a:prstGeom>
              <a:solidFill>
                <a:srgbClr val="9B6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151">
                <a:extLst>
                  <a:ext uri="{FF2B5EF4-FFF2-40B4-BE49-F238E27FC236}">
                    <a16:creationId xmlns:a16="http://schemas.microsoft.com/office/drawing/2014/main" id="{18CD3463-D9A9-3C2F-01DF-F6593496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2850"/>
                <a:ext cx="9" cy="1138"/>
              </a:xfrm>
              <a:prstGeom prst="rect">
                <a:avLst/>
              </a:prstGeom>
              <a:solidFill>
                <a:srgbClr val="9D6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152">
                <a:extLst>
                  <a:ext uri="{FF2B5EF4-FFF2-40B4-BE49-F238E27FC236}">
                    <a16:creationId xmlns:a16="http://schemas.microsoft.com/office/drawing/2014/main" id="{D7A58807-E95D-6528-021F-34FDD6B52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2850"/>
                <a:ext cx="9" cy="1138"/>
              </a:xfrm>
              <a:prstGeom prst="rect">
                <a:avLst/>
              </a:prstGeom>
              <a:solidFill>
                <a:srgbClr val="9F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Rectangle 153">
                <a:extLst>
                  <a:ext uri="{FF2B5EF4-FFF2-40B4-BE49-F238E27FC236}">
                    <a16:creationId xmlns:a16="http://schemas.microsoft.com/office/drawing/2014/main" id="{D0572ABB-EB8C-DAEE-DF14-6328CB7BC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2850"/>
                <a:ext cx="9" cy="1138"/>
              </a:xfrm>
              <a:prstGeom prst="rect">
                <a:avLst/>
              </a:prstGeom>
              <a:solidFill>
                <a:srgbClr val="A16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154">
                <a:extLst>
                  <a:ext uri="{FF2B5EF4-FFF2-40B4-BE49-F238E27FC236}">
                    <a16:creationId xmlns:a16="http://schemas.microsoft.com/office/drawing/2014/main" id="{5647B1C7-1ACD-7B1A-3DC2-E3BB65EF8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850"/>
                <a:ext cx="4" cy="1138"/>
              </a:xfrm>
              <a:prstGeom prst="rect">
                <a:avLst/>
              </a:prstGeom>
              <a:solidFill>
                <a:srgbClr val="A3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155">
                <a:extLst>
                  <a:ext uri="{FF2B5EF4-FFF2-40B4-BE49-F238E27FC236}">
                    <a16:creationId xmlns:a16="http://schemas.microsoft.com/office/drawing/2014/main" id="{79E78D96-CCC5-2D3C-57D2-81F84E3B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850"/>
                <a:ext cx="14" cy="1138"/>
              </a:xfrm>
              <a:prstGeom prst="rect">
                <a:avLst/>
              </a:prstGeom>
              <a:solidFill>
                <a:srgbClr val="A57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56">
                <a:extLst>
                  <a:ext uri="{FF2B5EF4-FFF2-40B4-BE49-F238E27FC236}">
                    <a16:creationId xmlns:a16="http://schemas.microsoft.com/office/drawing/2014/main" id="{7BE2772E-688F-185D-8632-A97480D9A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2850"/>
                <a:ext cx="9" cy="1138"/>
              </a:xfrm>
              <a:prstGeom prst="rect">
                <a:avLst/>
              </a:prstGeom>
              <a:solidFill>
                <a:srgbClr val="A87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157">
                <a:extLst>
                  <a:ext uri="{FF2B5EF4-FFF2-40B4-BE49-F238E27FC236}">
                    <a16:creationId xmlns:a16="http://schemas.microsoft.com/office/drawing/2014/main" id="{CDD74E53-3FD2-ECEC-5EB7-A40FE7E95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2850"/>
                <a:ext cx="8" cy="1138"/>
              </a:xfrm>
              <a:prstGeom prst="rect">
                <a:avLst/>
              </a:prstGeom>
              <a:solidFill>
                <a:srgbClr val="AA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158">
                <a:extLst>
                  <a:ext uri="{FF2B5EF4-FFF2-40B4-BE49-F238E27FC236}">
                    <a16:creationId xmlns:a16="http://schemas.microsoft.com/office/drawing/2014/main" id="{634E3F5A-0FAF-87C6-C792-2BFFDF0BA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850"/>
                <a:ext cx="5" cy="1138"/>
              </a:xfrm>
              <a:prstGeom prst="rect">
                <a:avLst/>
              </a:prstGeom>
              <a:solidFill>
                <a:srgbClr val="AC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159">
                <a:extLst>
                  <a:ext uri="{FF2B5EF4-FFF2-40B4-BE49-F238E27FC236}">
                    <a16:creationId xmlns:a16="http://schemas.microsoft.com/office/drawing/2014/main" id="{C436E03D-E615-4278-3FD1-29A140EC7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850"/>
                <a:ext cx="13" cy="1138"/>
              </a:xfrm>
              <a:prstGeom prst="rect">
                <a:avLst/>
              </a:prstGeom>
              <a:solidFill>
                <a:srgbClr val="AE7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160">
                <a:extLst>
                  <a:ext uri="{FF2B5EF4-FFF2-40B4-BE49-F238E27FC236}">
                    <a16:creationId xmlns:a16="http://schemas.microsoft.com/office/drawing/2014/main" id="{BC1E60C4-7BA6-E863-8722-69F13F1ED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" y="2850"/>
                <a:ext cx="9" cy="1138"/>
              </a:xfrm>
              <a:prstGeom prst="rect">
                <a:avLst/>
              </a:prstGeom>
              <a:solidFill>
                <a:srgbClr val="B17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61">
                <a:extLst>
                  <a:ext uri="{FF2B5EF4-FFF2-40B4-BE49-F238E27FC236}">
                    <a16:creationId xmlns:a16="http://schemas.microsoft.com/office/drawing/2014/main" id="{0EA2C120-DFD7-7B44-5DC1-A5384EDF7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2" y="2850"/>
                <a:ext cx="9" cy="1138"/>
              </a:xfrm>
              <a:prstGeom prst="rect">
                <a:avLst/>
              </a:prstGeom>
              <a:solidFill>
                <a:srgbClr val="B3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162">
                <a:extLst>
                  <a:ext uri="{FF2B5EF4-FFF2-40B4-BE49-F238E27FC236}">
                    <a16:creationId xmlns:a16="http://schemas.microsoft.com/office/drawing/2014/main" id="{3E8DAC17-DA49-019A-3133-6C6C1C3AA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850"/>
                <a:ext cx="9" cy="1138"/>
              </a:xfrm>
              <a:prstGeom prst="rect">
                <a:avLst/>
              </a:prstGeom>
              <a:solidFill>
                <a:srgbClr val="B5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163">
                <a:extLst>
                  <a:ext uri="{FF2B5EF4-FFF2-40B4-BE49-F238E27FC236}">
                    <a16:creationId xmlns:a16="http://schemas.microsoft.com/office/drawing/2014/main" id="{62CBD060-641F-0A89-C36F-4AC06056A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2850"/>
                <a:ext cx="9" cy="1138"/>
              </a:xfrm>
              <a:prstGeom prst="rect">
                <a:avLst/>
              </a:prstGeom>
              <a:solidFill>
                <a:srgbClr val="B78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164">
                <a:extLst>
                  <a:ext uri="{FF2B5EF4-FFF2-40B4-BE49-F238E27FC236}">
                    <a16:creationId xmlns:a16="http://schemas.microsoft.com/office/drawing/2014/main" id="{4FED843E-3B6B-4309-68B9-838607695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850"/>
                <a:ext cx="9" cy="1138"/>
              </a:xfrm>
              <a:prstGeom prst="rect">
                <a:avLst/>
              </a:prstGeom>
              <a:solidFill>
                <a:srgbClr val="BA8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165">
                <a:extLst>
                  <a:ext uri="{FF2B5EF4-FFF2-40B4-BE49-F238E27FC236}">
                    <a16:creationId xmlns:a16="http://schemas.microsoft.com/office/drawing/2014/main" id="{C72A7414-B637-4E7B-E39E-0F69CF2B1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8" y="2850"/>
                <a:ext cx="9" cy="1138"/>
              </a:xfrm>
              <a:prstGeom prst="rect">
                <a:avLst/>
              </a:prstGeom>
              <a:solidFill>
                <a:srgbClr val="BC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166">
                <a:extLst>
                  <a:ext uri="{FF2B5EF4-FFF2-40B4-BE49-F238E27FC236}">
                    <a16:creationId xmlns:a16="http://schemas.microsoft.com/office/drawing/2014/main" id="{052C3942-6685-C28F-B48C-E69B8120D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50"/>
                <a:ext cx="9" cy="1138"/>
              </a:xfrm>
              <a:prstGeom prst="rect">
                <a:avLst/>
              </a:prstGeom>
              <a:solidFill>
                <a:srgbClr val="BE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167">
                <a:extLst>
                  <a:ext uri="{FF2B5EF4-FFF2-40B4-BE49-F238E27FC236}">
                    <a16:creationId xmlns:a16="http://schemas.microsoft.com/office/drawing/2014/main" id="{829D78FD-623F-E954-F675-D391D4D2F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2850"/>
                <a:ext cx="4" cy="1138"/>
              </a:xfrm>
              <a:prstGeom prst="rect">
                <a:avLst/>
              </a:prstGeom>
              <a:solidFill>
                <a:srgbClr val="C08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Rectangle 168">
                <a:extLst>
                  <a:ext uri="{FF2B5EF4-FFF2-40B4-BE49-F238E27FC236}">
                    <a16:creationId xmlns:a16="http://schemas.microsoft.com/office/drawing/2014/main" id="{26CAB4EE-7D5C-C233-5A75-81051ACE2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2850"/>
                <a:ext cx="13" cy="1138"/>
              </a:xfrm>
              <a:prstGeom prst="rect">
                <a:avLst/>
              </a:prstGeom>
              <a:solidFill>
                <a:srgbClr val="C2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169">
                <a:extLst>
                  <a:ext uri="{FF2B5EF4-FFF2-40B4-BE49-F238E27FC236}">
                    <a16:creationId xmlns:a16="http://schemas.microsoft.com/office/drawing/2014/main" id="{522D17A1-B8EC-4ACB-A836-B14947AB6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2850"/>
                <a:ext cx="14" cy="1138"/>
              </a:xfrm>
              <a:prstGeom prst="rect">
                <a:avLst/>
              </a:prstGeom>
              <a:solidFill>
                <a:srgbClr val="C59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4" name="Rectangle 170">
                <a:extLst>
                  <a:ext uri="{FF2B5EF4-FFF2-40B4-BE49-F238E27FC236}">
                    <a16:creationId xmlns:a16="http://schemas.microsoft.com/office/drawing/2014/main" id="{F4748E97-7FF6-D27B-8A46-74092922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2850"/>
                <a:ext cx="9" cy="1138"/>
              </a:xfrm>
              <a:prstGeom prst="rect">
                <a:avLst/>
              </a:prstGeom>
              <a:solidFill>
                <a:srgbClr val="C89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" name="Rectangle 171">
                <a:extLst>
                  <a:ext uri="{FF2B5EF4-FFF2-40B4-BE49-F238E27FC236}">
                    <a16:creationId xmlns:a16="http://schemas.microsoft.com/office/drawing/2014/main" id="{B4A9522F-236F-1BD7-79FD-27F3E1E09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2850"/>
                <a:ext cx="9" cy="1138"/>
              </a:xfrm>
              <a:prstGeom prst="rect">
                <a:avLst/>
              </a:prstGeom>
              <a:solidFill>
                <a:srgbClr val="CA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" name="Rectangle 172">
                <a:extLst>
                  <a:ext uri="{FF2B5EF4-FFF2-40B4-BE49-F238E27FC236}">
                    <a16:creationId xmlns:a16="http://schemas.microsoft.com/office/drawing/2014/main" id="{50694B5A-2B7F-E026-FE38-D9991BE1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2850"/>
                <a:ext cx="4" cy="113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" name="Rectangle 173">
                <a:extLst>
                  <a:ext uri="{FF2B5EF4-FFF2-40B4-BE49-F238E27FC236}">
                    <a16:creationId xmlns:a16="http://schemas.microsoft.com/office/drawing/2014/main" id="{BA1AA1EF-ECE6-9CF3-DA4B-B8201F43D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" y="2850"/>
                <a:ext cx="9" cy="1138"/>
              </a:xfrm>
              <a:prstGeom prst="rect">
                <a:avLst/>
              </a:prstGeom>
              <a:solidFill>
                <a:srgbClr val="CA9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" name="Rectangle 174">
                <a:extLst>
                  <a:ext uri="{FF2B5EF4-FFF2-40B4-BE49-F238E27FC236}">
                    <a16:creationId xmlns:a16="http://schemas.microsoft.com/office/drawing/2014/main" id="{990FB933-BD91-26F9-FA9A-2D3BE1C4B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850"/>
                <a:ext cx="13" cy="1138"/>
              </a:xfrm>
              <a:prstGeom prst="rect">
                <a:avLst/>
              </a:prstGeom>
              <a:solidFill>
                <a:srgbClr val="C7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0" name="Rectangle 175">
                <a:extLst>
                  <a:ext uri="{FF2B5EF4-FFF2-40B4-BE49-F238E27FC236}">
                    <a16:creationId xmlns:a16="http://schemas.microsoft.com/office/drawing/2014/main" id="{D2851E77-07F1-0BA1-6A51-896A5E8AA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" y="2850"/>
                <a:ext cx="9" cy="1138"/>
              </a:xfrm>
              <a:prstGeom prst="rect">
                <a:avLst/>
              </a:prstGeom>
              <a:solidFill>
                <a:srgbClr val="C4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Rectangle 176">
                <a:extLst>
                  <a:ext uri="{FF2B5EF4-FFF2-40B4-BE49-F238E27FC236}">
                    <a16:creationId xmlns:a16="http://schemas.microsoft.com/office/drawing/2014/main" id="{2506A96E-332C-9988-8778-5227CB144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2850"/>
                <a:ext cx="5" cy="1138"/>
              </a:xfrm>
              <a:prstGeom prst="rect">
                <a:avLst/>
              </a:prstGeom>
              <a:solidFill>
                <a:srgbClr val="C2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Rectangle 177">
                <a:extLst>
                  <a:ext uri="{FF2B5EF4-FFF2-40B4-BE49-F238E27FC236}">
                    <a16:creationId xmlns:a16="http://schemas.microsoft.com/office/drawing/2014/main" id="{EC0D47C2-BC48-2CA2-3CF8-E8F47B9C1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5" y="2850"/>
                <a:ext cx="8" cy="1138"/>
              </a:xfrm>
              <a:prstGeom prst="rect">
                <a:avLst/>
              </a:prstGeom>
              <a:solidFill>
                <a:srgbClr val="C0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Rectangle 178">
                <a:extLst>
                  <a:ext uri="{FF2B5EF4-FFF2-40B4-BE49-F238E27FC236}">
                    <a16:creationId xmlns:a16="http://schemas.microsoft.com/office/drawing/2014/main" id="{CC5946F1-0435-88FB-039B-14947F020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850"/>
                <a:ext cx="9" cy="1138"/>
              </a:xfrm>
              <a:prstGeom prst="rect">
                <a:avLst/>
              </a:prstGeom>
              <a:solidFill>
                <a:srgbClr val="BD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Rectangle 179">
                <a:extLst>
                  <a:ext uri="{FF2B5EF4-FFF2-40B4-BE49-F238E27FC236}">
                    <a16:creationId xmlns:a16="http://schemas.microsoft.com/office/drawing/2014/main" id="{A79D905F-3007-0BFD-BE9F-3F1349EBF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" y="2850"/>
                <a:ext cx="5" cy="1138"/>
              </a:xfrm>
              <a:prstGeom prst="rect">
                <a:avLst/>
              </a:prstGeom>
              <a:solidFill>
                <a:srgbClr val="BB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Rectangle 180">
                <a:extLst>
                  <a:ext uri="{FF2B5EF4-FFF2-40B4-BE49-F238E27FC236}">
                    <a16:creationId xmlns:a16="http://schemas.microsoft.com/office/drawing/2014/main" id="{4B03AD2E-F1AE-66B0-E5BD-E407CF039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2850"/>
                <a:ext cx="9" cy="1138"/>
              </a:xfrm>
              <a:prstGeom prst="rect">
                <a:avLst/>
              </a:prstGeom>
              <a:solidFill>
                <a:srgbClr val="B9A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Rectangle 181">
                <a:extLst>
                  <a:ext uri="{FF2B5EF4-FFF2-40B4-BE49-F238E27FC236}">
                    <a16:creationId xmlns:a16="http://schemas.microsoft.com/office/drawing/2014/main" id="{071DF18A-54C3-4ECC-6648-567C14D5A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" y="2850"/>
                <a:ext cx="9" cy="1138"/>
              </a:xfrm>
              <a:prstGeom prst="rect">
                <a:avLst/>
              </a:prstGeom>
              <a:solidFill>
                <a:srgbClr val="B6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Rectangle 182">
                <a:extLst>
                  <a:ext uri="{FF2B5EF4-FFF2-40B4-BE49-F238E27FC236}">
                    <a16:creationId xmlns:a16="http://schemas.microsoft.com/office/drawing/2014/main" id="{EF09AC54-6734-9B21-259F-D330380C1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2850"/>
                <a:ext cx="9" cy="1138"/>
              </a:xfrm>
              <a:prstGeom prst="rect">
                <a:avLst/>
              </a:prstGeom>
              <a:solidFill>
                <a:srgbClr val="B4B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Rectangle 183">
                <a:extLst>
                  <a:ext uri="{FF2B5EF4-FFF2-40B4-BE49-F238E27FC236}">
                    <a16:creationId xmlns:a16="http://schemas.microsoft.com/office/drawing/2014/main" id="{E1580E7F-C202-B6A5-30B8-A455CFC53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4" y="2850"/>
                <a:ext cx="8" cy="1138"/>
              </a:xfrm>
              <a:prstGeom prst="rect">
                <a:avLst/>
              </a:prstGeom>
              <a:solidFill>
                <a:srgbClr val="B2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Rectangle 184">
                <a:extLst>
                  <a:ext uri="{FF2B5EF4-FFF2-40B4-BE49-F238E27FC236}">
                    <a16:creationId xmlns:a16="http://schemas.microsoft.com/office/drawing/2014/main" id="{B75BFD06-D1CB-65DB-E86E-193C03396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2850"/>
                <a:ext cx="9" cy="1138"/>
              </a:xfrm>
              <a:prstGeom prst="rect">
                <a:avLst/>
              </a:prstGeom>
              <a:solidFill>
                <a:srgbClr val="AF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Rectangle 185">
                <a:extLst>
                  <a:ext uri="{FF2B5EF4-FFF2-40B4-BE49-F238E27FC236}">
                    <a16:creationId xmlns:a16="http://schemas.microsoft.com/office/drawing/2014/main" id="{F9D14FF4-34E2-A07C-B243-6AA5D7D2A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850"/>
                <a:ext cx="9" cy="1138"/>
              </a:xfrm>
              <a:prstGeom prst="rect">
                <a:avLst/>
              </a:prstGeom>
              <a:solidFill>
                <a:srgbClr val="ACB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Rectangle 186">
                <a:extLst>
                  <a:ext uri="{FF2B5EF4-FFF2-40B4-BE49-F238E27FC236}">
                    <a16:creationId xmlns:a16="http://schemas.microsoft.com/office/drawing/2014/main" id="{E4769D6F-8FB9-A63A-827F-D348107F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850"/>
                <a:ext cx="5" cy="1138"/>
              </a:xfrm>
              <a:prstGeom prst="rect">
                <a:avLst/>
              </a:prstGeom>
              <a:solidFill>
                <a:srgbClr val="AA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Rectangle 187">
                <a:extLst>
                  <a:ext uri="{FF2B5EF4-FFF2-40B4-BE49-F238E27FC236}">
                    <a16:creationId xmlns:a16="http://schemas.microsoft.com/office/drawing/2014/main" id="{425B0BCC-948E-A537-6874-3CCFE7BA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5" y="2850"/>
                <a:ext cx="9" cy="1138"/>
              </a:xfrm>
              <a:prstGeom prst="rect">
                <a:avLst/>
              </a:prstGeom>
              <a:solidFill>
                <a:srgbClr val="A8B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Rectangle 188">
                <a:extLst>
                  <a:ext uri="{FF2B5EF4-FFF2-40B4-BE49-F238E27FC236}">
                    <a16:creationId xmlns:a16="http://schemas.microsoft.com/office/drawing/2014/main" id="{1F7E4A2B-7633-093E-D167-14B67DA15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2850"/>
                <a:ext cx="4" cy="1138"/>
              </a:xfrm>
              <a:prstGeom prst="rect">
                <a:avLst/>
              </a:prstGeom>
              <a:solidFill>
                <a:srgbClr val="A6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Rectangle 189">
                <a:extLst>
                  <a:ext uri="{FF2B5EF4-FFF2-40B4-BE49-F238E27FC236}">
                    <a16:creationId xmlns:a16="http://schemas.microsoft.com/office/drawing/2014/main" id="{4B0BA0BA-511C-8606-6984-290AF8543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" y="2850"/>
                <a:ext cx="9" cy="1138"/>
              </a:xfrm>
              <a:prstGeom prst="rect">
                <a:avLst/>
              </a:prstGeom>
              <a:solidFill>
                <a:srgbClr val="A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Rectangle 190">
                <a:extLst>
                  <a:ext uri="{FF2B5EF4-FFF2-40B4-BE49-F238E27FC236}">
                    <a16:creationId xmlns:a16="http://schemas.microsoft.com/office/drawing/2014/main" id="{8F15CA71-F0A7-0E5A-3704-8FCFF6F25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" y="2850"/>
                <a:ext cx="13" cy="1138"/>
              </a:xfrm>
              <a:prstGeom prst="rect">
                <a:avLst/>
              </a:prstGeom>
              <a:solidFill>
                <a:srgbClr val="A1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Rectangle 191">
                <a:extLst>
                  <a:ext uri="{FF2B5EF4-FFF2-40B4-BE49-F238E27FC236}">
                    <a16:creationId xmlns:a16="http://schemas.microsoft.com/office/drawing/2014/main" id="{9084B395-256D-F9C6-D519-56DF72654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0" y="2850"/>
                <a:ext cx="9" cy="1138"/>
              </a:xfrm>
              <a:prstGeom prst="rect">
                <a:avLst/>
              </a:prstGeom>
              <a:solidFill>
                <a:srgbClr val="9E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Rectangle 192">
                <a:extLst>
                  <a:ext uri="{FF2B5EF4-FFF2-40B4-BE49-F238E27FC236}">
                    <a16:creationId xmlns:a16="http://schemas.microsoft.com/office/drawing/2014/main" id="{FD4E6C07-161E-6F7B-77FD-E2A0C7537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9" y="2850"/>
                <a:ext cx="9" cy="1138"/>
              </a:xfrm>
              <a:prstGeom prst="rect">
                <a:avLst/>
              </a:prstGeom>
              <a:solidFill>
                <a:srgbClr val="9B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Rectangle 193">
                <a:extLst>
                  <a:ext uri="{FF2B5EF4-FFF2-40B4-BE49-F238E27FC236}">
                    <a16:creationId xmlns:a16="http://schemas.microsoft.com/office/drawing/2014/main" id="{1320CF40-DC30-418B-63A6-72772DC26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850"/>
                <a:ext cx="5" cy="113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Rectangle 194">
                <a:extLst>
                  <a:ext uri="{FF2B5EF4-FFF2-40B4-BE49-F238E27FC236}">
                    <a16:creationId xmlns:a16="http://schemas.microsoft.com/office/drawing/2014/main" id="{89EC793F-224F-AC6A-DD16-84D2D1043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2850"/>
                <a:ext cx="8" cy="1138"/>
              </a:xfrm>
              <a:prstGeom prst="rect">
                <a:avLst/>
              </a:prstGeom>
              <a:solidFill>
                <a:srgbClr val="9B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Rectangle 195">
                <a:extLst>
                  <a:ext uri="{FF2B5EF4-FFF2-40B4-BE49-F238E27FC236}">
                    <a16:creationId xmlns:a16="http://schemas.microsoft.com/office/drawing/2014/main" id="{3DF2A8A8-9B0A-D5EA-7A6D-47FB46EE9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1" y="2850"/>
                <a:ext cx="5" cy="1138"/>
              </a:xfrm>
              <a:prstGeom prst="rect">
                <a:avLst/>
              </a:prstGeom>
              <a:solidFill>
                <a:srgbClr val="9E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Rectangle 196">
                <a:extLst>
                  <a:ext uri="{FF2B5EF4-FFF2-40B4-BE49-F238E27FC236}">
                    <a16:creationId xmlns:a16="http://schemas.microsoft.com/office/drawing/2014/main" id="{B6A5E483-2228-F79C-2692-D8433409D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6" y="2850"/>
                <a:ext cx="9" cy="1138"/>
              </a:xfrm>
              <a:prstGeom prst="rect">
                <a:avLst/>
              </a:prstGeom>
              <a:solidFill>
                <a:srgbClr val="A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Rectangle 197">
                <a:extLst>
                  <a:ext uri="{FF2B5EF4-FFF2-40B4-BE49-F238E27FC236}">
                    <a16:creationId xmlns:a16="http://schemas.microsoft.com/office/drawing/2014/main" id="{8CAA7602-28DA-75BF-45FB-851088A39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2850"/>
                <a:ext cx="9" cy="1138"/>
              </a:xfrm>
              <a:prstGeom prst="rect">
                <a:avLst/>
              </a:prstGeom>
              <a:solidFill>
                <a:srgbClr val="A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Rectangle 198">
                <a:extLst>
                  <a:ext uri="{FF2B5EF4-FFF2-40B4-BE49-F238E27FC236}">
                    <a16:creationId xmlns:a16="http://schemas.microsoft.com/office/drawing/2014/main" id="{55608282-9580-40B0-0364-A9E66E34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" y="2850"/>
                <a:ext cx="4" cy="1138"/>
              </a:xfrm>
              <a:prstGeom prst="rect">
                <a:avLst/>
              </a:prstGeom>
              <a:solidFill>
                <a:srgbClr val="A5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Rectangle 199">
                <a:extLst>
                  <a:ext uri="{FF2B5EF4-FFF2-40B4-BE49-F238E27FC236}">
                    <a16:creationId xmlns:a16="http://schemas.microsoft.com/office/drawing/2014/main" id="{478F3375-94AC-0B81-D58C-3FACEAF4F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8" y="2850"/>
                <a:ext cx="5" cy="1138"/>
              </a:xfrm>
              <a:prstGeom prst="rect">
                <a:avLst/>
              </a:prstGeom>
              <a:solidFill>
                <a:srgbClr val="A7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Rectangle 200">
                <a:extLst>
                  <a:ext uri="{FF2B5EF4-FFF2-40B4-BE49-F238E27FC236}">
                    <a16:creationId xmlns:a16="http://schemas.microsoft.com/office/drawing/2014/main" id="{3802B4B0-BAE0-CF05-B44A-8BF0DFD1E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" y="2850"/>
                <a:ext cx="4" cy="1138"/>
              </a:xfrm>
              <a:prstGeom prst="rect">
                <a:avLst/>
              </a:prstGeom>
              <a:solidFill>
                <a:srgbClr val="A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" name="Rectangle 201">
                <a:extLst>
                  <a:ext uri="{FF2B5EF4-FFF2-40B4-BE49-F238E27FC236}">
                    <a16:creationId xmlns:a16="http://schemas.microsoft.com/office/drawing/2014/main" id="{559F01F5-3E53-024A-420B-457FA0470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7" y="2850"/>
                <a:ext cx="9" cy="1138"/>
              </a:xfrm>
              <a:prstGeom prst="rect">
                <a:avLst/>
              </a:prstGeom>
              <a:solidFill>
                <a:srgbClr val="AB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Rectangle 202">
                <a:extLst>
                  <a:ext uri="{FF2B5EF4-FFF2-40B4-BE49-F238E27FC236}">
                    <a16:creationId xmlns:a16="http://schemas.microsoft.com/office/drawing/2014/main" id="{1DEDEC3B-8ED0-9C49-E897-D7A91108A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" y="2850"/>
                <a:ext cx="4" cy="1138"/>
              </a:xfrm>
              <a:prstGeom prst="rect">
                <a:avLst/>
              </a:prstGeom>
              <a:solidFill>
                <a:srgbClr val="AD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Rectangle 203">
                <a:extLst>
                  <a:ext uri="{FF2B5EF4-FFF2-40B4-BE49-F238E27FC236}">
                    <a16:creationId xmlns:a16="http://schemas.microsoft.com/office/drawing/2014/main" id="{53F4C5E6-1739-B1F8-03A5-39DEFFF43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2850"/>
                <a:ext cx="9" cy="1138"/>
              </a:xfrm>
              <a:prstGeom prst="rect">
                <a:avLst/>
              </a:prstGeom>
              <a:solidFill>
                <a:srgbClr val="A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Rectangle 204">
                <a:extLst>
                  <a:ext uri="{FF2B5EF4-FFF2-40B4-BE49-F238E27FC236}">
                    <a16:creationId xmlns:a16="http://schemas.microsoft.com/office/drawing/2014/main" id="{ADCF815C-006E-C42B-C41A-94F2C59D7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9" y="2850"/>
                <a:ext cx="5" cy="1138"/>
              </a:xfrm>
              <a:prstGeom prst="rect">
                <a:avLst/>
              </a:prstGeom>
              <a:solidFill>
                <a:srgbClr val="B2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206">
              <a:extLst>
                <a:ext uri="{FF2B5EF4-FFF2-40B4-BE49-F238E27FC236}">
                  <a16:creationId xmlns:a16="http://schemas.microsoft.com/office/drawing/2014/main" id="{70359592-E8D4-BDC0-7D4D-81A9E62BD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" y="2850"/>
              <a:ext cx="9" cy="1138"/>
            </a:xfrm>
            <a:prstGeom prst="rect">
              <a:avLst/>
            </a:prstGeom>
            <a:solidFill>
              <a:srgbClr val="B4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67566DCA-80A7-F96C-0571-183C5169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" y="2850"/>
              <a:ext cx="9" cy="1138"/>
            </a:xfrm>
            <a:prstGeom prst="rect">
              <a:avLst/>
            </a:prstGeom>
            <a:solidFill>
              <a:srgbClr val="B7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52E24525-42F1-4BD6-1A39-E73F11F6D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850"/>
              <a:ext cx="4" cy="1138"/>
            </a:xfrm>
            <a:prstGeom prst="rect">
              <a:avLst/>
            </a:prstGeom>
            <a:solidFill>
              <a:srgbClr val="B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9">
              <a:extLst>
                <a:ext uri="{FF2B5EF4-FFF2-40B4-BE49-F238E27FC236}">
                  <a16:creationId xmlns:a16="http://schemas.microsoft.com/office/drawing/2014/main" id="{4EE7AB22-B1CA-2531-B1AF-B6F992C4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2850"/>
              <a:ext cx="4" cy="1138"/>
            </a:xfrm>
            <a:prstGeom prst="rect">
              <a:avLst/>
            </a:prstGeom>
            <a:solidFill>
              <a:srgbClr val="BB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F89AEC8B-6A39-6592-CBC3-8D7B26D97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2850"/>
              <a:ext cx="5" cy="1138"/>
            </a:xfrm>
            <a:prstGeom prst="rect">
              <a:avLst/>
            </a:prstGeom>
            <a:solidFill>
              <a:srgbClr val="BD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438A564B-2F78-63FB-23FA-B05C9B32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" y="2850"/>
              <a:ext cx="9" cy="1138"/>
            </a:xfrm>
            <a:prstGeom prst="rect">
              <a:avLst/>
            </a:prstGeom>
            <a:solidFill>
              <a:srgbClr val="B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BC1ABDEE-6141-69ED-EF44-146547388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2850"/>
              <a:ext cx="4" cy="1138"/>
            </a:xfrm>
            <a:prstGeom prst="rect">
              <a:avLst/>
            </a:prstGeom>
            <a:solidFill>
              <a:srgbClr val="C1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38340E13-7FDC-B5A3-7A69-A31FE945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850"/>
              <a:ext cx="9" cy="1138"/>
            </a:xfrm>
            <a:prstGeom prst="rect">
              <a:avLst/>
            </a:prstGeom>
            <a:solidFill>
              <a:srgbClr val="C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BDE4BE7F-92F4-F789-580C-BB0E08099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2850"/>
              <a:ext cx="5" cy="1138"/>
            </a:xfrm>
            <a:prstGeom prst="rect">
              <a:avLst/>
            </a:prstGeom>
            <a:solidFill>
              <a:srgbClr val="C5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D364192E-B479-1DD1-D5D0-25B973CD6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850"/>
              <a:ext cx="8" cy="1138"/>
            </a:xfrm>
            <a:prstGeom prst="rect">
              <a:avLst/>
            </a:prstGeom>
            <a:solidFill>
              <a:srgbClr val="C8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060B488B-2F3B-65DB-120E-379D324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850"/>
              <a:ext cx="5" cy="1138"/>
            </a:xfrm>
            <a:prstGeom prst="rect">
              <a:avLst/>
            </a:prstGeom>
            <a:solidFill>
              <a:srgbClr val="CB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DAB8269E-73AA-4283-9705-E1972242F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3419"/>
              <a:ext cx="302" cy="13"/>
            </a:xfrm>
            <a:prstGeom prst="rect">
              <a:avLst/>
            </a:prstGeom>
            <a:solidFill>
              <a:srgbClr val="7030A0"/>
            </a:solidFill>
            <a:ln w="0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8">
              <a:extLst>
                <a:ext uri="{FF2B5EF4-FFF2-40B4-BE49-F238E27FC236}">
                  <a16:creationId xmlns:a16="http://schemas.microsoft.com/office/drawing/2014/main" id="{86590045-275A-C1AA-E9D2-C73CF5F2A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3148"/>
              <a:ext cx="24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FD6B65FF-BD7C-9C53-A183-C2B571FC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3063"/>
              <a:ext cx="396" cy="387"/>
            </a:xfrm>
            <a:custGeom>
              <a:avLst/>
              <a:gdLst>
                <a:gd name="T0" fmla="*/ 0 w 396"/>
                <a:gd name="T1" fmla="*/ 196 h 387"/>
                <a:gd name="T2" fmla="*/ 5 w 396"/>
                <a:gd name="T3" fmla="*/ 156 h 387"/>
                <a:gd name="T4" fmla="*/ 18 w 396"/>
                <a:gd name="T5" fmla="*/ 120 h 387"/>
                <a:gd name="T6" fmla="*/ 36 w 396"/>
                <a:gd name="T7" fmla="*/ 85 h 387"/>
                <a:gd name="T8" fmla="*/ 58 w 396"/>
                <a:gd name="T9" fmla="*/ 58 h 387"/>
                <a:gd name="T10" fmla="*/ 89 w 396"/>
                <a:gd name="T11" fmla="*/ 31 h 387"/>
                <a:gd name="T12" fmla="*/ 120 w 396"/>
                <a:gd name="T13" fmla="*/ 14 h 387"/>
                <a:gd name="T14" fmla="*/ 161 w 396"/>
                <a:gd name="T15" fmla="*/ 5 h 387"/>
                <a:gd name="T16" fmla="*/ 201 w 396"/>
                <a:gd name="T17" fmla="*/ 0 h 387"/>
                <a:gd name="T18" fmla="*/ 201 w 396"/>
                <a:gd name="T19" fmla="*/ 0 h 387"/>
                <a:gd name="T20" fmla="*/ 201 w 396"/>
                <a:gd name="T21" fmla="*/ 0 h 387"/>
                <a:gd name="T22" fmla="*/ 241 w 396"/>
                <a:gd name="T23" fmla="*/ 5 h 387"/>
                <a:gd name="T24" fmla="*/ 276 w 396"/>
                <a:gd name="T25" fmla="*/ 14 h 387"/>
                <a:gd name="T26" fmla="*/ 307 w 396"/>
                <a:gd name="T27" fmla="*/ 31 h 387"/>
                <a:gd name="T28" fmla="*/ 339 w 396"/>
                <a:gd name="T29" fmla="*/ 58 h 387"/>
                <a:gd name="T30" fmla="*/ 361 w 396"/>
                <a:gd name="T31" fmla="*/ 85 h 387"/>
                <a:gd name="T32" fmla="*/ 383 w 396"/>
                <a:gd name="T33" fmla="*/ 120 h 387"/>
                <a:gd name="T34" fmla="*/ 392 w 396"/>
                <a:gd name="T35" fmla="*/ 156 h 387"/>
                <a:gd name="T36" fmla="*/ 396 w 396"/>
                <a:gd name="T37" fmla="*/ 196 h 387"/>
                <a:gd name="T38" fmla="*/ 396 w 396"/>
                <a:gd name="T39" fmla="*/ 196 h 387"/>
                <a:gd name="T40" fmla="*/ 396 w 396"/>
                <a:gd name="T41" fmla="*/ 196 h 387"/>
                <a:gd name="T42" fmla="*/ 392 w 396"/>
                <a:gd name="T43" fmla="*/ 232 h 387"/>
                <a:gd name="T44" fmla="*/ 383 w 396"/>
                <a:gd name="T45" fmla="*/ 267 h 387"/>
                <a:gd name="T46" fmla="*/ 361 w 396"/>
                <a:gd name="T47" fmla="*/ 303 h 387"/>
                <a:gd name="T48" fmla="*/ 339 w 396"/>
                <a:gd name="T49" fmla="*/ 329 h 387"/>
                <a:gd name="T50" fmla="*/ 307 w 396"/>
                <a:gd name="T51" fmla="*/ 356 h 387"/>
                <a:gd name="T52" fmla="*/ 276 w 396"/>
                <a:gd name="T53" fmla="*/ 374 h 387"/>
                <a:gd name="T54" fmla="*/ 241 w 396"/>
                <a:gd name="T55" fmla="*/ 383 h 387"/>
                <a:gd name="T56" fmla="*/ 201 w 396"/>
                <a:gd name="T57" fmla="*/ 387 h 387"/>
                <a:gd name="T58" fmla="*/ 201 w 396"/>
                <a:gd name="T59" fmla="*/ 387 h 387"/>
                <a:gd name="T60" fmla="*/ 201 w 396"/>
                <a:gd name="T61" fmla="*/ 387 h 387"/>
                <a:gd name="T62" fmla="*/ 161 w 396"/>
                <a:gd name="T63" fmla="*/ 383 h 387"/>
                <a:gd name="T64" fmla="*/ 120 w 396"/>
                <a:gd name="T65" fmla="*/ 374 h 387"/>
                <a:gd name="T66" fmla="*/ 89 w 396"/>
                <a:gd name="T67" fmla="*/ 356 h 387"/>
                <a:gd name="T68" fmla="*/ 58 w 396"/>
                <a:gd name="T69" fmla="*/ 329 h 387"/>
                <a:gd name="T70" fmla="*/ 36 w 396"/>
                <a:gd name="T71" fmla="*/ 303 h 387"/>
                <a:gd name="T72" fmla="*/ 18 w 396"/>
                <a:gd name="T73" fmla="*/ 267 h 387"/>
                <a:gd name="T74" fmla="*/ 5 w 396"/>
                <a:gd name="T75" fmla="*/ 232 h 387"/>
                <a:gd name="T76" fmla="*/ 0 w 396"/>
                <a:gd name="T77" fmla="*/ 196 h 387"/>
                <a:gd name="T78" fmla="*/ 0 w 396"/>
                <a:gd name="T79" fmla="*/ 196 h 387"/>
                <a:gd name="T80" fmla="*/ 0 w 396"/>
                <a:gd name="T81" fmla="*/ 19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387">
                  <a:moveTo>
                    <a:pt x="0" y="196"/>
                  </a:moveTo>
                  <a:lnTo>
                    <a:pt x="5" y="156"/>
                  </a:lnTo>
                  <a:lnTo>
                    <a:pt x="18" y="120"/>
                  </a:lnTo>
                  <a:lnTo>
                    <a:pt x="36" y="85"/>
                  </a:lnTo>
                  <a:lnTo>
                    <a:pt x="58" y="58"/>
                  </a:lnTo>
                  <a:lnTo>
                    <a:pt x="89" y="31"/>
                  </a:lnTo>
                  <a:lnTo>
                    <a:pt x="120" y="14"/>
                  </a:lnTo>
                  <a:lnTo>
                    <a:pt x="161" y="5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41" y="5"/>
                  </a:lnTo>
                  <a:lnTo>
                    <a:pt x="276" y="14"/>
                  </a:lnTo>
                  <a:lnTo>
                    <a:pt x="307" y="31"/>
                  </a:lnTo>
                  <a:lnTo>
                    <a:pt x="339" y="58"/>
                  </a:lnTo>
                  <a:lnTo>
                    <a:pt x="361" y="85"/>
                  </a:lnTo>
                  <a:lnTo>
                    <a:pt x="383" y="120"/>
                  </a:lnTo>
                  <a:lnTo>
                    <a:pt x="392" y="156"/>
                  </a:lnTo>
                  <a:lnTo>
                    <a:pt x="396" y="196"/>
                  </a:lnTo>
                  <a:lnTo>
                    <a:pt x="396" y="196"/>
                  </a:lnTo>
                  <a:lnTo>
                    <a:pt x="396" y="196"/>
                  </a:lnTo>
                  <a:lnTo>
                    <a:pt x="392" y="232"/>
                  </a:lnTo>
                  <a:lnTo>
                    <a:pt x="383" y="267"/>
                  </a:lnTo>
                  <a:lnTo>
                    <a:pt x="361" y="303"/>
                  </a:lnTo>
                  <a:lnTo>
                    <a:pt x="339" y="329"/>
                  </a:lnTo>
                  <a:lnTo>
                    <a:pt x="307" y="356"/>
                  </a:lnTo>
                  <a:lnTo>
                    <a:pt x="276" y="374"/>
                  </a:lnTo>
                  <a:lnTo>
                    <a:pt x="241" y="383"/>
                  </a:lnTo>
                  <a:lnTo>
                    <a:pt x="201" y="387"/>
                  </a:lnTo>
                  <a:lnTo>
                    <a:pt x="201" y="387"/>
                  </a:lnTo>
                  <a:lnTo>
                    <a:pt x="201" y="387"/>
                  </a:lnTo>
                  <a:lnTo>
                    <a:pt x="161" y="383"/>
                  </a:lnTo>
                  <a:lnTo>
                    <a:pt x="120" y="374"/>
                  </a:lnTo>
                  <a:lnTo>
                    <a:pt x="89" y="356"/>
                  </a:lnTo>
                  <a:lnTo>
                    <a:pt x="58" y="329"/>
                  </a:lnTo>
                  <a:lnTo>
                    <a:pt x="36" y="303"/>
                  </a:lnTo>
                  <a:lnTo>
                    <a:pt x="18" y="267"/>
                  </a:lnTo>
                  <a:lnTo>
                    <a:pt x="5" y="232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F2061D2C-6994-DC79-357F-A20F9CD94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7" y="3059"/>
              <a:ext cx="409" cy="400"/>
            </a:xfrm>
            <a:custGeom>
              <a:avLst/>
              <a:gdLst>
                <a:gd name="T0" fmla="*/ 0 w 409"/>
                <a:gd name="T1" fmla="*/ 178 h 400"/>
                <a:gd name="T2" fmla="*/ 9 w 409"/>
                <a:gd name="T3" fmla="*/ 138 h 400"/>
                <a:gd name="T4" fmla="*/ 22 w 409"/>
                <a:gd name="T5" fmla="*/ 102 h 400"/>
                <a:gd name="T6" fmla="*/ 58 w 409"/>
                <a:gd name="T7" fmla="*/ 58 h 400"/>
                <a:gd name="T8" fmla="*/ 89 w 409"/>
                <a:gd name="T9" fmla="*/ 31 h 400"/>
                <a:gd name="T10" fmla="*/ 124 w 409"/>
                <a:gd name="T11" fmla="*/ 13 h 400"/>
                <a:gd name="T12" fmla="*/ 160 w 409"/>
                <a:gd name="T13" fmla="*/ 0 h 400"/>
                <a:gd name="T14" fmla="*/ 200 w 409"/>
                <a:gd name="T15" fmla="*/ 0 h 400"/>
                <a:gd name="T16" fmla="*/ 245 w 409"/>
                <a:gd name="T17" fmla="*/ 0 h 400"/>
                <a:gd name="T18" fmla="*/ 280 w 409"/>
                <a:gd name="T19" fmla="*/ 13 h 400"/>
                <a:gd name="T20" fmla="*/ 316 w 409"/>
                <a:gd name="T21" fmla="*/ 31 h 400"/>
                <a:gd name="T22" fmla="*/ 347 w 409"/>
                <a:gd name="T23" fmla="*/ 58 h 400"/>
                <a:gd name="T24" fmla="*/ 374 w 409"/>
                <a:gd name="T25" fmla="*/ 84 h 400"/>
                <a:gd name="T26" fmla="*/ 391 w 409"/>
                <a:gd name="T27" fmla="*/ 120 h 400"/>
                <a:gd name="T28" fmla="*/ 405 w 409"/>
                <a:gd name="T29" fmla="*/ 155 h 400"/>
                <a:gd name="T30" fmla="*/ 409 w 409"/>
                <a:gd name="T31" fmla="*/ 196 h 400"/>
                <a:gd name="T32" fmla="*/ 405 w 409"/>
                <a:gd name="T33" fmla="*/ 240 h 400"/>
                <a:gd name="T34" fmla="*/ 391 w 409"/>
                <a:gd name="T35" fmla="*/ 276 h 400"/>
                <a:gd name="T36" fmla="*/ 374 w 409"/>
                <a:gd name="T37" fmla="*/ 311 h 400"/>
                <a:gd name="T38" fmla="*/ 347 w 409"/>
                <a:gd name="T39" fmla="*/ 338 h 400"/>
                <a:gd name="T40" fmla="*/ 316 w 409"/>
                <a:gd name="T41" fmla="*/ 365 h 400"/>
                <a:gd name="T42" fmla="*/ 285 w 409"/>
                <a:gd name="T43" fmla="*/ 382 h 400"/>
                <a:gd name="T44" fmla="*/ 245 w 409"/>
                <a:gd name="T45" fmla="*/ 396 h 400"/>
                <a:gd name="T46" fmla="*/ 205 w 409"/>
                <a:gd name="T47" fmla="*/ 400 h 400"/>
                <a:gd name="T48" fmla="*/ 160 w 409"/>
                <a:gd name="T49" fmla="*/ 396 h 400"/>
                <a:gd name="T50" fmla="*/ 124 w 409"/>
                <a:gd name="T51" fmla="*/ 382 h 400"/>
                <a:gd name="T52" fmla="*/ 89 w 409"/>
                <a:gd name="T53" fmla="*/ 365 h 400"/>
                <a:gd name="T54" fmla="*/ 58 w 409"/>
                <a:gd name="T55" fmla="*/ 338 h 400"/>
                <a:gd name="T56" fmla="*/ 22 w 409"/>
                <a:gd name="T57" fmla="*/ 293 h 400"/>
                <a:gd name="T58" fmla="*/ 9 w 409"/>
                <a:gd name="T59" fmla="*/ 258 h 400"/>
                <a:gd name="T60" fmla="*/ 0 w 409"/>
                <a:gd name="T61" fmla="*/ 218 h 400"/>
                <a:gd name="T62" fmla="*/ 13 w 409"/>
                <a:gd name="T63" fmla="*/ 218 h 400"/>
                <a:gd name="T64" fmla="*/ 18 w 409"/>
                <a:gd name="T65" fmla="*/ 253 h 400"/>
                <a:gd name="T66" fmla="*/ 35 w 409"/>
                <a:gd name="T67" fmla="*/ 289 h 400"/>
                <a:gd name="T68" fmla="*/ 67 w 409"/>
                <a:gd name="T69" fmla="*/ 329 h 400"/>
                <a:gd name="T70" fmla="*/ 98 w 409"/>
                <a:gd name="T71" fmla="*/ 351 h 400"/>
                <a:gd name="T72" fmla="*/ 129 w 409"/>
                <a:gd name="T73" fmla="*/ 369 h 400"/>
                <a:gd name="T74" fmla="*/ 165 w 409"/>
                <a:gd name="T75" fmla="*/ 382 h 400"/>
                <a:gd name="T76" fmla="*/ 200 w 409"/>
                <a:gd name="T77" fmla="*/ 387 h 400"/>
                <a:gd name="T78" fmla="*/ 240 w 409"/>
                <a:gd name="T79" fmla="*/ 382 h 400"/>
                <a:gd name="T80" fmla="*/ 276 w 409"/>
                <a:gd name="T81" fmla="*/ 369 h 400"/>
                <a:gd name="T82" fmla="*/ 307 w 409"/>
                <a:gd name="T83" fmla="*/ 351 h 400"/>
                <a:gd name="T84" fmla="*/ 338 w 409"/>
                <a:gd name="T85" fmla="*/ 329 h 400"/>
                <a:gd name="T86" fmla="*/ 360 w 409"/>
                <a:gd name="T87" fmla="*/ 302 h 400"/>
                <a:gd name="T88" fmla="*/ 378 w 409"/>
                <a:gd name="T89" fmla="*/ 271 h 400"/>
                <a:gd name="T90" fmla="*/ 391 w 409"/>
                <a:gd name="T91" fmla="*/ 236 h 400"/>
                <a:gd name="T92" fmla="*/ 396 w 409"/>
                <a:gd name="T93" fmla="*/ 200 h 400"/>
                <a:gd name="T94" fmla="*/ 391 w 409"/>
                <a:gd name="T95" fmla="*/ 160 h 400"/>
                <a:gd name="T96" fmla="*/ 378 w 409"/>
                <a:gd name="T97" fmla="*/ 124 h 400"/>
                <a:gd name="T98" fmla="*/ 360 w 409"/>
                <a:gd name="T99" fmla="*/ 93 h 400"/>
                <a:gd name="T100" fmla="*/ 338 w 409"/>
                <a:gd name="T101" fmla="*/ 67 h 400"/>
                <a:gd name="T102" fmla="*/ 307 w 409"/>
                <a:gd name="T103" fmla="*/ 44 h 400"/>
                <a:gd name="T104" fmla="*/ 276 w 409"/>
                <a:gd name="T105" fmla="*/ 27 h 400"/>
                <a:gd name="T106" fmla="*/ 240 w 409"/>
                <a:gd name="T107" fmla="*/ 13 h 400"/>
                <a:gd name="T108" fmla="*/ 205 w 409"/>
                <a:gd name="T109" fmla="*/ 13 h 400"/>
                <a:gd name="T110" fmla="*/ 165 w 409"/>
                <a:gd name="T111" fmla="*/ 13 h 400"/>
                <a:gd name="T112" fmla="*/ 129 w 409"/>
                <a:gd name="T113" fmla="*/ 27 h 400"/>
                <a:gd name="T114" fmla="*/ 98 w 409"/>
                <a:gd name="T115" fmla="*/ 44 h 400"/>
                <a:gd name="T116" fmla="*/ 67 w 409"/>
                <a:gd name="T117" fmla="*/ 67 h 400"/>
                <a:gd name="T118" fmla="*/ 35 w 409"/>
                <a:gd name="T119" fmla="*/ 107 h 400"/>
                <a:gd name="T120" fmla="*/ 22 w 409"/>
                <a:gd name="T121" fmla="*/ 142 h 400"/>
                <a:gd name="T122" fmla="*/ 13 w 409"/>
                <a:gd name="T123" fmla="*/ 178 h 400"/>
                <a:gd name="T124" fmla="*/ 13 w 409"/>
                <a:gd name="T125" fmla="*/ 21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400">
                  <a:moveTo>
                    <a:pt x="0" y="200"/>
                  </a:moveTo>
                  <a:lnTo>
                    <a:pt x="0" y="178"/>
                  </a:lnTo>
                  <a:lnTo>
                    <a:pt x="0" y="160"/>
                  </a:lnTo>
                  <a:lnTo>
                    <a:pt x="9" y="138"/>
                  </a:lnTo>
                  <a:lnTo>
                    <a:pt x="13" y="120"/>
                  </a:lnTo>
                  <a:lnTo>
                    <a:pt x="22" y="102"/>
                  </a:lnTo>
                  <a:lnTo>
                    <a:pt x="31" y="8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124" y="13"/>
                  </a:lnTo>
                  <a:lnTo>
                    <a:pt x="142" y="9"/>
                  </a:lnTo>
                  <a:lnTo>
                    <a:pt x="160" y="0"/>
                  </a:lnTo>
                  <a:lnTo>
                    <a:pt x="182" y="0"/>
                  </a:lnTo>
                  <a:lnTo>
                    <a:pt x="200" y="0"/>
                  </a:lnTo>
                  <a:lnTo>
                    <a:pt x="222" y="0"/>
                  </a:lnTo>
                  <a:lnTo>
                    <a:pt x="245" y="0"/>
                  </a:lnTo>
                  <a:lnTo>
                    <a:pt x="262" y="9"/>
                  </a:lnTo>
                  <a:lnTo>
                    <a:pt x="280" y="13"/>
                  </a:lnTo>
                  <a:lnTo>
                    <a:pt x="316" y="31"/>
                  </a:lnTo>
                  <a:lnTo>
                    <a:pt x="316" y="31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74" y="84"/>
                  </a:lnTo>
                  <a:lnTo>
                    <a:pt x="374" y="84"/>
                  </a:lnTo>
                  <a:lnTo>
                    <a:pt x="383" y="102"/>
                  </a:lnTo>
                  <a:lnTo>
                    <a:pt x="391" y="120"/>
                  </a:lnTo>
                  <a:lnTo>
                    <a:pt x="396" y="138"/>
                  </a:lnTo>
                  <a:lnTo>
                    <a:pt x="405" y="155"/>
                  </a:lnTo>
                  <a:lnTo>
                    <a:pt x="405" y="178"/>
                  </a:lnTo>
                  <a:lnTo>
                    <a:pt x="409" y="196"/>
                  </a:lnTo>
                  <a:lnTo>
                    <a:pt x="405" y="218"/>
                  </a:lnTo>
                  <a:lnTo>
                    <a:pt x="405" y="240"/>
                  </a:lnTo>
                  <a:lnTo>
                    <a:pt x="400" y="258"/>
                  </a:lnTo>
                  <a:lnTo>
                    <a:pt x="391" y="276"/>
                  </a:lnTo>
                  <a:lnTo>
                    <a:pt x="383" y="293"/>
                  </a:lnTo>
                  <a:lnTo>
                    <a:pt x="374" y="311"/>
                  </a:lnTo>
                  <a:lnTo>
                    <a:pt x="374" y="311"/>
                  </a:lnTo>
                  <a:lnTo>
                    <a:pt x="347" y="338"/>
                  </a:lnTo>
                  <a:lnTo>
                    <a:pt x="347" y="338"/>
                  </a:lnTo>
                  <a:lnTo>
                    <a:pt x="316" y="365"/>
                  </a:lnTo>
                  <a:lnTo>
                    <a:pt x="316" y="365"/>
                  </a:lnTo>
                  <a:lnTo>
                    <a:pt x="285" y="382"/>
                  </a:lnTo>
                  <a:lnTo>
                    <a:pt x="262" y="391"/>
                  </a:lnTo>
                  <a:lnTo>
                    <a:pt x="245" y="396"/>
                  </a:lnTo>
                  <a:lnTo>
                    <a:pt x="222" y="396"/>
                  </a:lnTo>
                  <a:lnTo>
                    <a:pt x="205" y="400"/>
                  </a:lnTo>
                  <a:lnTo>
                    <a:pt x="182" y="396"/>
                  </a:lnTo>
                  <a:lnTo>
                    <a:pt x="160" y="396"/>
                  </a:lnTo>
                  <a:lnTo>
                    <a:pt x="142" y="391"/>
                  </a:lnTo>
                  <a:lnTo>
                    <a:pt x="124" y="382"/>
                  </a:lnTo>
                  <a:lnTo>
                    <a:pt x="89" y="365"/>
                  </a:lnTo>
                  <a:lnTo>
                    <a:pt x="89" y="365"/>
                  </a:lnTo>
                  <a:lnTo>
                    <a:pt x="58" y="338"/>
                  </a:lnTo>
                  <a:lnTo>
                    <a:pt x="58" y="338"/>
                  </a:lnTo>
                  <a:lnTo>
                    <a:pt x="35" y="311"/>
                  </a:lnTo>
                  <a:lnTo>
                    <a:pt x="22" y="293"/>
                  </a:lnTo>
                  <a:lnTo>
                    <a:pt x="13" y="276"/>
                  </a:lnTo>
                  <a:lnTo>
                    <a:pt x="9" y="258"/>
                  </a:lnTo>
                  <a:lnTo>
                    <a:pt x="0" y="240"/>
                  </a:lnTo>
                  <a:lnTo>
                    <a:pt x="0" y="218"/>
                  </a:lnTo>
                  <a:lnTo>
                    <a:pt x="0" y="200"/>
                  </a:lnTo>
                  <a:close/>
                  <a:moveTo>
                    <a:pt x="13" y="218"/>
                  </a:moveTo>
                  <a:lnTo>
                    <a:pt x="13" y="236"/>
                  </a:lnTo>
                  <a:lnTo>
                    <a:pt x="18" y="253"/>
                  </a:lnTo>
                  <a:lnTo>
                    <a:pt x="27" y="271"/>
                  </a:lnTo>
                  <a:lnTo>
                    <a:pt x="35" y="289"/>
                  </a:lnTo>
                  <a:lnTo>
                    <a:pt x="44" y="302"/>
                  </a:lnTo>
                  <a:lnTo>
                    <a:pt x="67" y="329"/>
                  </a:lnTo>
                  <a:lnTo>
                    <a:pt x="67" y="329"/>
                  </a:lnTo>
                  <a:lnTo>
                    <a:pt x="98" y="351"/>
                  </a:lnTo>
                  <a:lnTo>
                    <a:pt x="93" y="351"/>
                  </a:lnTo>
                  <a:lnTo>
                    <a:pt x="129" y="369"/>
                  </a:lnTo>
                  <a:lnTo>
                    <a:pt x="147" y="378"/>
                  </a:lnTo>
                  <a:lnTo>
                    <a:pt x="165" y="382"/>
                  </a:lnTo>
                  <a:lnTo>
                    <a:pt x="182" y="382"/>
                  </a:lnTo>
                  <a:lnTo>
                    <a:pt x="200" y="387"/>
                  </a:lnTo>
                  <a:lnTo>
                    <a:pt x="222" y="382"/>
                  </a:lnTo>
                  <a:lnTo>
                    <a:pt x="240" y="382"/>
                  </a:lnTo>
                  <a:lnTo>
                    <a:pt x="258" y="378"/>
                  </a:lnTo>
                  <a:lnTo>
                    <a:pt x="276" y="369"/>
                  </a:lnTo>
                  <a:lnTo>
                    <a:pt x="311" y="351"/>
                  </a:lnTo>
                  <a:lnTo>
                    <a:pt x="307" y="351"/>
                  </a:lnTo>
                  <a:lnTo>
                    <a:pt x="338" y="329"/>
                  </a:lnTo>
                  <a:lnTo>
                    <a:pt x="338" y="329"/>
                  </a:lnTo>
                  <a:lnTo>
                    <a:pt x="360" y="302"/>
                  </a:lnTo>
                  <a:lnTo>
                    <a:pt x="360" y="302"/>
                  </a:lnTo>
                  <a:lnTo>
                    <a:pt x="369" y="289"/>
                  </a:lnTo>
                  <a:lnTo>
                    <a:pt x="378" y="271"/>
                  </a:lnTo>
                  <a:lnTo>
                    <a:pt x="387" y="253"/>
                  </a:lnTo>
                  <a:lnTo>
                    <a:pt x="391" y="236"/>
                  </a:lnTo>
                  <a:lnTo>
                    <a:pt x="391" y="218"/>
                  </a:lnTo>
                  <a:lnTo>
                    <a:pt x="396" y="200"/>
                  </a:lnTo>
                  <a:lnTo>
                    <a:pt x="391" y="178"/>
                  </a:lnTo>
                  <a:lnTo>
                    <a:pt x="391" y="160"/>
                  </a:lnTo>
                  <a:lnTo>
                    <a:pt x="387" y="142"/>
                  </a:lnTo>
                  <a:lnTo>
                    <a:pt x="378" y="124"/>
                  </a:lnTo>
                  <a:lnTo>
                    <a:pt x="369" y="111"/>
                  </a:lnTo>
                  <a:lnTo>
                    <a:pt x="360" y="93"/>
                  </a:lnTo>
                  <a:lnTo>
                    <a:pt x="360" y="93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07" y="44"/>
                  </a:lnTo>
                  <a:lnTo>
                    <a:pt x="311" y="44"/>
                  </a:lnTo>
                  <a:lnTo>
                    <a:pt x="276" y="27"/>
                  </a:lnTo>
                  <a:lnTo>
                    <a:pt x="258" y="18"/>
                  </a:lnTo>
                  <a:lnTo>
                    <a:pt x="240" y="13"/>
                  </a:lnTo>
                  <a:lnTo>
                    <a:pt x="222" y="13"/>
                  </a:lnTo>
                  <a:lnTo>
                    <a:pt x="205" y="13"/>
                  </a:lnTo>
                  <a:lnTo>
                    <a:pt x="182" y="13"/>
                  </a:lnTo>
                  <a:lnTo>
                    <a:pt x="165" y="13"/>
                  </a:lnTo>
                  <a:lnTo>
                    <a:pt x="147" y="18"/>
                  </a:lnTo>
                  <a:lnTo>
                    <a:pt x="129" y="27"/>
                  </a:lnTo>
                  <a:lnTo>
                    <a:pt x="93" y="44"/>
                  </a:lnTo>
                  <a:lnTo>
                    <a:pt x="98" y="44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44" y="93"/>
                  </a:lnTo>
                  <a:lnTo>
                    <a:pt x="35" y="107"/>
                  </a:lnTo>
                  <a:lnTo>
                    <a:pt x="27" y="124"/>
                  </a:lnTo>
                  <a:lnTo>
                    <a:pt x="22" y="142"/>
                  </a:lnTo>
                  <a:lnTo>
                    <a:pt x="13" y="160"/>
                  </a:lnTo>
                  <a:lnTo>
                    <a:pt x="13" y="178"/>
                  </a:lnTo>
                  <a:lnTo>
                    <a:pt x="13" y="196"/>
                  </a:lnTo>
                  <a:lnTo>
                    <a:pt x="13" y="218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A8AF5A8D-CD0B-25AD-1098-E4F801B18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3126"/>
              <a:ext cx="3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4">
              <a:extLst>
                <a:ext uri="{FF2B5EF4-FFF2-40B4-BE49-F238E27FC236}">
                  <a16:creationId xmlns:a16="http://schemas.microsoft.com/office/drawing/2014/main" id="{B9D87258-FA6B-D8E6-9660-4DCC4E1A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36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181" name="Connector: Curved 6180">
            <a:extLst>
              <a:ext uri="{FF2B5EF4-FFF2-40B4-BE49-F238E27FC236}">
                <a16:creationId xmlns:a16="http://schemas.microsoft.com/office/drawing/2014/main" id="{A9A51185-70D9-CCA5-F824-6F5D3FD41E9A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6032317" y="2232011"/>
            <a:ext cx="499488" cy="31489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F488F481-4052-74E0-A8B9-5CE0483A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45" y="26295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D628AC8-932B-2191-E58F-3CEF20CBC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85799"/>
              </p:ext>
            </p:extLst>
          </p:nvPr>
        </p:nvGraphicFramePr>
        <p:xfrm>
          <a:off x="178497" y="2629572"/>
          <a:ext cx="4609527" cy="399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778301" imgH="3273552" progId="Origin50.Graph">
                  <p:embed/>
                </p:oleObj>
              </mc:Choice>
              <mc:Fallback>
                <p:oleObj name="Graph" r:id="rId7" imgW="3778301" imgH="3273552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97" y="2629572"/>
                        <a:ext cx="4609527" cy="3993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1A9E0FF-5617-E596-ABF6-31B4779A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962F01-57E7-E7DC-59D3-E9B500F2E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45332"/>
              </p:ext>
            </p:extLst>
          </p:nvPr>
        </p:nvGraphicFramePr>
        <p:xfrm>
          <a:off x="1619672" y="332656"/>
          <a:ext cx="5580112" cy="435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227111" imgH="3273268" progId="Origin50.Graph">
                  <p:embed/>
                </p:oleObj>
              </mc:Choice>
              <mc:Fallback>
                <p:oleObj name="Graph" r:id="rId2" imgW="4227111" imgH="327326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32656"/>
                        <a:ext cx="5580112" cy="4357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287BFE-CEED-BDC0-A467-9F0D35F52CAB}"/>
              </a:ext>
            </a:extLst>
          </p:cNvPr>
          <p:cNvSpPr txBox="1"/>
          <p:nvPr/>
        </p:nvSpPr>
        <p:spPr>
          <a:xfrm>
            <a:off x="539552" y="4653136"/>
            <a:ext cx="846388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Uncertainty is high at high N2 levels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Minimum value corresponds to the level from the gas cylinder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The obtained values corresponds well with discharge behavior via models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It is evident that increase of gas flow reduces the impurity level 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79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99007-E6D5-EBB3-A5B4-DCC2F1FFC738}"/>
              </a:ext>
            </a:extLst>
          </p:cNvPr>
          <p:cNvSpPr txBox="1"/>
          <p:nvPr/>
        </p:nvSpPr>
        <p:spPr>
          <a:xfrm>
            <a:off x="680116" y="1076048"/>
            <a:ext cx="846388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The model needs further detailed verification</a:t>
            </a:r>
          </a:p>
          <a:p>
            <a:pPr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This will probably be possible only for high ppm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D05E1-C8E6-CDE3-32F2-92F5C65FEF34}"/>
              </a:ext>
            </a:extLst>
          </p:cNvPr>
          <p:cNvSpPr txBox="1"/>
          <p:nvPr/>
        </p:nvSpPr>
        <p:spPr>
          <a:xfrm>
            <a:off x="395536" y="2947908"/>
            <a:ext cx="8640960" cy="353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07000"/>
              </a:lnSpc>
              <a:spcAft>
                <a:spcPts val="800"/>
              </a:spcAft>
            </a:pPr>
            <a:r>
              <a:rPr lang="en-US" sz="1700" kern="50" dirty="0" err="1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Ivković</a:t>
            </a:r>
            <a:r>
              <a:rPr lang="en-US" sz="17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S.S., </a:t>
            </a:r>
            <a:r>
              <a:rPr lang="en-US" sz="1700" kern="50" dirty="0" err="1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Cvetanović</a:t>
            </a:r>
            <a:r>
              <a:rPr lang="en-US" sz="17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N. and </a:t>
            </a:r>
            <a:r>
              <a:rPr lang="en-US" sz="1700" kern="50" dirty="0" err="1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Obradović</a:t>
            </a:r>
            <a:r>
              <a:rPr lang="en-US" sz="17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B.M. </a:t>
            </a:r>
            <a:r>
              <a:rPr lang="en-US" sz="1700" i="1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Plasma Sources Sci. Technol.</a:t>
            </a:r>
            <a:r>
              <a:rPr lang="en-US" sz="17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 </a:t>
            </a:r>
            <a:r>
              <a:rPr lang="en-US" sz="1700" b="1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31</a:t>
            </a:r>
            <a:r>
              <a:rPr lang="en-US" sz="17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 095017 2022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35C8C-E290-8017-5C29-F4C56D1CE8A7}"/>
              </a:ext>
            </a:extLst>
          </p:cNvPr>
          <p:cNvSpPr txBox="1"/>
          <p:nvPr/>
        </p:nvSpPr>
        <p:spPr>
          <a:xfrm>
            <a:off x="990600" y="198884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Thank you for your attention!</a:t>
            </a:r>
            <a:endParaRPr lang="en-US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E2FAD2-2C0F-42D0-9D91-220CE6DD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8411"/>
            <a:ext cx="8858280" cy="4816703"/>
          </a:xfrm>
        </p:spPr>
        <p:txBody>
          <a:bodyPr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 Cold Atmospheric pressure discharges</a:t>
            </a:r>
          </a:p>
          <a:p>
            <a:pPr>
              <a:spcAft>
                <a:spcPts val="1200"/>
              </a:spcAft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dirty="0"/>
              <a:t>Non-thermal or cold discharges, </a:t>
            </a:r>
            <a:r>
              <a:rPr lang="sr-Latn-RS" sz="2200" dirty="0"/>
              <a:t>are</a:t>
            </a:r>
            <a:r>
              <a:rPr lang="en-US" sz="2200" dirty="0"/>
              <a:t> presently most investigated and most promising laboratory plasma sources.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 the last two decades they have been extensively studied both theoretically and experimentally.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Plasma is strongly out of equilibrium with electron temperature of the order 10000 K while ions and atoms are at close to room temperature (therefore </a:t>
            </a:r>
            <a:r>
              <a:rPr lang="en-US" sz="2200" i="1" dirty="0"/>
              <a:t>cold</a:t>
            </a:r>
            <a:r>
              <a:rPr lang="en-US" sz="2200" dirty="0"/>
              <a:t>).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Dielectric barrier discharges (DBDs) </a:t>
            </a:r>
            <a:r>
              <a:rPr lang="en-US" sz="2200" dirty="0"/>
              <a:t>operating in noble gases mostly He and 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D9746-15AE-6917-CBE6-AB941AE45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8480"/>
          <a:stretch/>
        </p:blipFill>
        <p:spPr>
          <a:xfrm>
            <a:off x="1193147" y="5311369"/>
            <a:ext cx="6757705" cy="13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7807C38-16DF-33F6-B876-964E09D0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82643"/>
            <a:ext cx="8858280" cy="5493812"/>
          </a:xfrm>
        </p:spPr>
        <p:txBody>
          <a:bodyPr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 Why are impurities important in atmospheric discharges?</a:t>
            </a:r>
            <a:endParaRPr lang="sr-Latn-RS" sz="25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/>
              <a:t>Gas impurities within the working gas are crucial for barrier discharge operation mostly due to metastable processes.</a:t>
            </a:r>
            <a:endParaRPr lang="sr-Latn-R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Numerous models have shown the influence of gas impurity level on discharge parameters.</a:t>
            </a:r>
          </a:p>
          <a:p>
            <a:endParaRPr lang="en-US" sz="2000" dirty="0"/>
          </a:p>
          <a:p>
            <a:r>
              <a:rPr lang="en-US" sz="2000" dirty="0"/>
              <a:t>Impurities originate mostly from the air protruding through the chamber, gas supply system, but also some traces are always in the cylinder</a:t>
            </a:r>
            <a:endParaRPr lang="sr-Latn-R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impurity composition is mostly N</a:t>
            </a:r>
            <a:r>
              <a:rPr lang="en-US" sz="2000" baseline="-25000" dirty="0"/>
              <a:t>2</a:t>
            </a:r>
            <a:r>
              <a:rPr lang="en-US" sz="2000" dirty="0"/>
              <a:t> but also 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sr-Latn-RS" sz="2000" dirty="0" err="1"/>
              <a:t>and</a:t>
            </a:r>
            <a:r>
              <a:rPr lang="sr-Latn-RS" sz="2000" dirty="0"/>
              <a:t> H</a:t>
            </a:r>
            <a:r>
              <a:rPr lang="sr-Latn-RS" sz="2000" baseline="-25000" dirty="0"/>
              <a:t>2</a:t>
            </a:r>
            <a:r>
              <a:rPr lang="sr-Latn-RS" sz="2000" dirty="0"/>
              <a:t>O.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There is a necessity for a spectroscopic measurement of impurity level</a:t>
            </a:r>
          </a:p>
        </p:txBody>
      </p:sp>
    </p:spTree>
    <p:extLst>
      <p:ext uri="{BB962C8B-B14F-4D97-AF65-F5344CB8AC3E}">
        <p14:creationId xmlns:p14="http://schemas.microsoft.com/office/powerpoint/2010/main" val="419614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C6755C-3725-70C0-82E4-E4B9045F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0" y="601290"/>
            <a:ext cx="9577064" cy="1963614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Our method is based on the intensity ratio of prominent nitrogen molecular band </a:t>
            </a:r>
            <a:br>
              <a:rPr lang="sr-Latn-RS" sz="2000" dirty="0"/>
            </a:br>
            <a:r>
              <a:rPr lang="en-US" sz="2000" dirty="0"/>
              <a:t>and strong helium line.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Πu–B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Πg, 0-0) </a:t>
            </a:r>
            <a:r>
              <a:rPr lang="en-US" sz="2000" dirty="0"/>
              <a:t>at 337 nm, and the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I (3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S-2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P) </a:t>
            </a:r>
            <a:r>
              <a:rPr lang="en-US" sz="2000" dirty="0"/>
              <a:t>at 706 nm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1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F23F66-D6FA-93DB-12D8-19A824726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80DDC9-2A14-5C7D-492F-3BF37FB1D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32761"/>
              </p:ext>
            </p:extLst>
          </p:nvPr>
        </p:nvGraphicFramePr>
        <p:xfrm>
          <a:off x="1331640" y="1988840"/>
          <a:ext cx="6371247" cy="50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91610" imgH="3329635" progId="Origin50.Graph">
                  <p:embed/>
                </p:oleObj>
              </mc:Choice>
              <mc:Fallback>
                <p:oleObj name="Graph" r:id="rId2" imgW="4191610" imgH="332963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88840"/>
                        <a:ext cx="6371247" cy="5061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20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30B2C-76EA-6B09-BBCA-FBE786A9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93800"/>
            <a:ext cx="8858280" cy="2625334"/>
          </a:xfrm>
        </p:spPr>
        <p:txBody>
          <a:bodyPr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 Collisional-radiative model:</a:t>
            </a:r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200" dirty="0"/>
              <a:t>Collisional-radiative model was developed, and a functional dependance of intensity ratio on impurity at a given reduced electric field was numerically obtained.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The ratio is obtained from the number density of exited species: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57D4FE-1A5C-6464-09EF-E7B92711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383" y="2733332"/>
            <a:ext cx="4461874" cy="3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0E1910-AA07-3C75-FA72-833A120D4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77533"/>
              </p:ext>
            </p:extLst>
          </p:nvPr>
        </p:nvGraphicFramePr>
        <p:xfrm>
          <a:off x="328788" y="3717032"/>
          <a:ext cx="863570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02100" imgH="457200" progId="Equation.DSMT4">
                  <p:embed/>
                </p:oleObj>
              </mc:Choice>
              <mc:Fallback>
                <p:oleObj name="Equation" r:id="rId2" imgW="4102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88" y="3717032"/>
                        <a:ext cx="8635700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99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590E304-9620-F152-8E1B-597C18D94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588696"/>
              </p:ext>
            </p:extLst>
          </p:nvPr>
        </p:nvGraphicFramePr>
        <p:xfrm>
          <a:off x="581759" y="5245229"/>
          <a:ext cx="4019943" cy="99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2665" imgH="476963" progId="Equation.DSMT4">
                  <p:embed/>
                </p:oleObj>
              </mc:Choice>
              <mc:Fallback>
                <p:oleObj name="Equation" r:id="rId2" imgW="1932665" imgH="47696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5F7B2D-99A8-61C4-87B2-1DE0F42001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759" y="5245229"/>
                        <a:ext cx="4019943" cy="99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FA928D-3571-48CB-E3B0-BC7973256841}"/>
              </a:ext>
            </a:extLst>
          </p:cNvPr>
          <p:cNvSpPr txBox="1"/>
          <p:nvPr/>
        </p:nvSpPr>
        <p:spPr>
          <a:xfrm>
            <a:off x="611560" y="906973"/>
            <a:ext cx="835292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In helium plasma, the nitrogen excited N</a:t>
            </a:r>
            <a:r>
              <a:rPr lang="en-US" sz="1900" baseline="-25000" dirty="0"/>
              <a:t>2</a:t>
            </a:r>
            <a:r>
              <a:rPr lang="en-US" sz="1900" dirty="0"/>
              <a:t>(C) density can be calculated from processes involving electron excitation, N</a:t>
            </a:r>
            <a:r>
              <a:rPr lang="en-US" sz="1900" baseline="-25000" dirty="0"/>
              <a:t>4</a:t>
            </a:r>
            <a:r>
              <a:rPr lang="en-US" sz="1900" baseline="30000" dirty="0"/>
              <a:t>+</a:t>
            </a:r>
            <a:r>
              <a:rPr lang="en-US" sz="1900" dirty="0"/>
              <a:t> recombination, and pooling from N</a:t>
            </a:r>
            <a:r>
              <a:rPr lang="en-US" sz="1900" baseline="-25000" dirty="0"/>
              <a:t>2</a:t>
            </a:r>
            <a:r>
              <a:rPr lang="en-US" sz="1900" dirty="0"/>
              <a:t>(A) metastable.</a:t>
            </a:r>
            <a:endParaRPr lang="sr-Latn-RS" sz="1900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When nitrogen is present as an impurity, the metastable pulling is negligible</a:t>
            </a:r>
            <a:r>
              <a:rPr lang="sr-Latn-RS" sz="1900" dirty="0"/>
              <a:t>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sr-Latn-RS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+ N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sr-Latn-R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N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(C)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N</a:t>
            </a:r>
            <a:r>
              <a:rPr lang="sr-Latn-R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+ N</a:t>
            </a:r>
            <a:r>
              <a:rPr lang="sr-Latn-R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(C)</a:t>
            </a: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72A79-C02E-3255-C587-C110476AB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2"/>
          <a:stretch/>
        </p:blipFill>
        <p:spPr>
          <a:xfrm>
            <a:off x="5362669" y="2918416"/>
            <a:ext cx="3169771" cy="36789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9E1B5-3CEE-D70C-C96A-52864105A03B}"/>
              </a:ext>
            </a:extLst>
          </p:cNvPr>
          <p:cNvSpPr/>
          <p:nvPr/>
        </p:nvSpPr>
        <p:spPr>
          <a:xfrm>
            <a:off x="5220072" y="249289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55EA2-1EB9-4795-0BEF-17A7F6F52DBA}"/>
              </a:ext>
            </a:extLst>
          </p:cNvPr>
          <p:cNvSpPr txBox="1"/>
          <p:nvPr/>
        </p:nvSpPr>
        <p:spPr>
          <a:xfrm>
            <a:off x="7227711" y="3006188"/>
            <a:ext cx="44063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7432" rtlCol="0">
            <a:spAutoFit/>
          </a:bodyPr>
          <a:lstStyle/>
          <a:p>
            <a:r>
              <a:rPr 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BFAB9-6DA0-46F3-5937-C9ADB63BD568}"/>
              </a:ext>
            </a:extLst>
          </p:cNvPr>
          <p:cNvSpPr txBox="1"/>
          <p:nvPr/>
        </p:nvSpPr>
        <p:spPr>
          <a:xfrm>
            <a:off x="179512" y="4723397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Steady state equation is valid in our conditions: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5EAC6-B5EE-5FC9-6543-DF230BA9CFB2}"/>
              </a:ext>
            </a:extLst>
          </p:cNvPr>
          <p:cNvSpPr txBox="1"/>
          <p:nvPr/>
        </p:nvSpPr>
        <p:spPr>
          <a:xfrm>
            <a:off x="539552" y="322911"/>
            <a:ext cx="14756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sr-Latn-RS" sz="2500" dirty="0">
                <a:solidFill>
                  <a:schemeClr val="accent1">
                    <a:lumMod val="75000"/>
                  </a:schemeClr>
                </a:solidFill>
              </a:rPr>
              <a:t>N2(C)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276E19A-2DFC-5AE8-16C9-9686B58949DC}"/>
              </a:ext>
            </a:extLst>
          </p:cNvPr>
          <p:cNvGrpSpPr>
            <a:grpSpLocks noChangeAspect="1"/>
          </p:cNvGrpSpPr>
          <p:nvPr/>
        </p:nvGrpSpPr>
        <p:grpSpPr>
          <a:xfrm>
            <a:off x="5709729" y="2132856"/>
            <a:ext cx="3398775" cy="4873989"/>
            <a:chOff x="4572000" y="2708920"/>
            <a:chExt cx="3024336" cy="46085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C3D3FE-151E-F7C7-B113-6B2159176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401" t="8497" b="11401"/>
            <a:stretch/>
          </p:blipFill>
          <p:spPr>
            <a:xfrm>
              <a:off x="5423441" y="3140968"/>
              <a:ext cx="2172895" cy="3600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6C3185-07E0-3614-C552-EC6E37C97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511" t="-1116" r="86400" b="-1415"/>
            <a:stretch/>
          </p:blipFill>
          <p:spPr>
            <a:xfrm>
              <a:off x="4572000" y="2708920"/>
              <a:ext cx="720080" cy="460851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4B3D73-BD59-DC49-D0BF-CB4D469C35C8}"/>
              </a:ext>
            </a:extLst>
          </p:cNvPr>
          <p:cNvSpPr txBox="1"/>
          <p:nvPr/>
        </p:nvSpPr>
        <p:spPr>
          <a:xfrm>
            <a:off x="395536" y="755412"/>
            <a:ext cx="83529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System of three time-dependent equations for the interconnected levels 3</a:t>
            </a:r>
            <a:r>
              <a:rPr lang="en-US" sz="1900" baseline="30000" dirty="0"/>
              <a:t>3</a:t>
            </a:r>
            <a:r>
              <a:rPr lang="en-US" sz="1900" dirty="0"/>
              <a:t>D, 3</a:t>
            </a:r>
            <a:r>
              <a:rPr lang="en-US" sz="1900" baseline="30000" dirty="0"/>
              <a:t>3</a:t>
            </a:r>
            <a:r>
              <a:rPr lang="en-US" sz="1900" dirty="0"/>
              <a:t>P and 3</a:t>
            </a:r>
            <a:r>
              <a:rPr lang="en-US" sz="1900" baseline="30000" dirty="0"/>
              <a:t>3</a:t>
            </a:r>
            <a:r>
              <a:rPr lang="en-US" sz="1900" dirty="0"/>
              <a:t>S are: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BA5CDE-48F9-FFDF-7711-3F80C5E13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01100"/>
              </p:ext>
            </p:extLst>
          </p:nvPr>
        </p:nvGraphicFramePr>
        <p:xfrm>
          <a:off x="994004" y="1496021"/>
          <a:ext cx="7106388" cy="63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69883" imgH="410267" progId="Equation.DSMT4">
                  <p:embed/>
                </p:oleObj>
              </mc:Choice>
              <mc:Fallback>
                <p:oleObj name="Equation" r:id="rId3" imgW="4569883" imgH="4102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004" y="1496021"/>
                        <a:ext cx="7106388" cy="63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E112C4D-976E-5437-073E-44297852B854}"/>
              </a:ext>
            </a:extLst>
          </p:cNvPr>
          <p:cNvSpPr txBox="1"/>
          <p:nvPr/>
        </p:nvSpPr>
        <p:spPr>
          <a:xfrm>
            <a:off x="152911" y="5025950"/>
            <a:ext cx="555681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1200"/>
              </a:spcBef>
              <a:buFont typeface="Arial" pitchFamily="34" charset="0"/>
              <a:buChar char="•"/>
              <a:defRPr/>
            </a:lvl1pPr>
          </a:lstStyle>
          <a:p>
            <a:r>
              <a:rPr lang="en-US" sz="1900" dirty="0"/>
              <a:t>The electron excitation rate constant from </a:t>
            </a:r>
            <a:br>
              <a:rPr lang="sr-Latn-RS" sz="1900" dirty="0"/>
            </a:br>
            <a:r>
              <a:rPr lang="en-US" sz="1900" dirty="0"/>
              <a:t>the ground level He (</a:t>
            </a:r>
            <a:r>
              <a:rPr lang="en-US" sz="1900" dirty="0" err="1"/>
              <a:t>k</a:t>
            </a:r>
            <a:r>
              <a:rPr lang="en-US" sz="1900" baseline="-25000" dirty="0" err="1"/>
              <a:t>e</a:t>
            </a:r>
            <a:r>
              <a:rPr lang="en-US" sz="1900" dirty="0"/>
              <a:t>) and metastable Hem (</a:t>
            </a:r>
            <a:r>
              <a:rPr lang="en-US" sz="1900" dirty="0" err="1"/>
              <a:t>k</a:t>
            </a:r>
            <a:r>
              <a:rPr lang="en-US" sz="1900" baseline="-25000" dirty="0" err="1"/>
              <a:t>em</a:t>
            </a:r>
            <a:r>
              <a:rPr lang="en-US" sz="1900" dirty="0"/>
              <a:t>) </a:t>
            </a:r>
            <a:br>
              <a:rPr lang="sr-Latn-RS" sz="1900" dirty="0"/>
            </a:br>
            <a:r>
              <a:rPr lang="en-US" sz="1900" dirty="0"/>
              <a:t>are obtained from the BOLSIG– solver.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1130F-EF0B-D819-CB7F-9FE88718EF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1943" t="-5838" r="247861" b="5838"/>
          <a:stretch/>
        </p:blipFill>
        <p:spPr>
          <a:xfrm>
            <a:off x="-828600" y="3214202"/>
            <a:ext cx="720080" cy="3679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D2BB9A-1B63-EEF1-A40E-1570C46C47DA}"/>
              </a:ext>
            </a:extLst>
          </p:cNvPr>
          <p:cNvSpPr txBox="1"/>
          <p:nvPr/>
        </p:nvSpPr>
        <p:spPr>
          <a:xfrm>
            <a:off x="683568" y="260648"/>
            <a:ext cx="14756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sr-Latn-RS" sz="2500" dirty="0">
                <a:solidFill>
                  <a:schemeClr val="accent1">
                    <a:lumMod val="75000"/>
                  </a:schemeClr>
                </a:solidFill>
              </a:rPr>
              <a:t>He 3</a:t>
            </a:r>
            <a:r>
              <a:rPr lang="sr-Latn-RS" sz="25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r-Latn-RS" sz="25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345E7-9409-0AB7-4B11-060DE425BB94}"/>
              </a:ext>
            </a:extLst>
          </p:cNvPr>
          <p:cNvSpPr txBox="1"/>
          <p:nvPr/>
        </p:nvSpPr>
        <p:spPr>
          <a:xfrm>
            <a:off x="152912" y="2563059"/>
            <a:ext cx="498475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/>
              <a:t>Electron excitation from the ground level and from the metastable He 2</a:t>
            </a:r>
            <a:r>
              <a:rPr lang="en-US" sz="1900" baseline="30000"/>
              <a:t>3</a:t>
            </a:r>
            <a:r>
              <a:rPr lang="en-US" sz="1900"/>
              <a:t>S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900" dirty="0"/>
              <a:t>excitation transfer from He 3</a:t>
            </a:r>
            <a:r>
              <a:rPr lang="en-US" sz="1900" baseline="30000" dirty="0"/>
              <a:t>3</a:t>
            </a:r>
            <a:r>
              <a:rPr lang="en-US" sz="1900" dirty="0"/>
              <a:t>D and He 3</a:t>
            </a:r>
            <a:r>
              <a:rPr lang="en-US" sz="1900" baseline="30000" dirty="0"/>
              <a:t>3</a:t>
            </a:r>
            <a:r>
              <a:rPr lang="en-US" sz="19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2362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B548FB-44F3-6D64-179B-AE1F778AA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12321"/>
              </p:ext>
            </p:extLst>
          </p:nvPr>
        </p:nvGraphicFramePr>
        <p:xfrm>
          <a:off x="1403648" y="1385392"/>
          <a:ext cx="6048672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1850181">
                  <a:extLst>
                    <a:ext uri="{9D8B030D-6E8A-4147-A177-3AD203B41FA5}">
                      <a16:colId xmlns:a16="http://schemas.microsoft.com/office/drawing/2014/main" val="1560875761"/>
                    </a:ext>
                  </a:extLst>
                </a:gridCol>
                <a:gridCol w="1363917">
                  <a:extLst>
                    <a:ext uri="{9D8B030D-6E8A-4147-A177-3AD203B41FA5}">
                      <a16:colId xmlns:a16="http://schemas.microsoft.com/office/drawing/2014/main" val="3261196729"/>
                    </a:ext>
                  </a:extLst>
                </a:gridCol>
                <a:gridCol w="2344631">
                  <a:extLst>
                    <a:ext uri="{9D8B030D-6E8A-4147-A177-3AD203B41FA5}">
                      <a16:colId xmlns:a16="http://schemas.microsoft.com/office/drawing/2014/main" val="4108330593"/>
                    </a:ext>
                  </a:extLst>
                </a:gridCol>
                <a:gridCol w="489943">
                  <a:extLst>
                    <a:ext uri="{9D8B030D-6E8A-4147-A177-3AD203B41FA5}">
                      <a16:colId xmlns:a16="http://schemas.microsoft.com/office/drawing/2014/main" val="3836471038"/>
                    </a:ext>
                  </a:extLst>
                </a:gridCol>
              </a:tblGrid>
              <a:tr h="237882"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089093"/>
                  </a:ext>
                </a:extLst>
              </a:tr>
              <a:tr h="355532">
                <a:tc gridSpan="3"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deexcitation coefficients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380761"/>
                  </a:ext>
                </a:extLst>
              </a:tr>
              <a:tr h="410995">
                <a:tc>
                  <a:txBody>
                    <a:bodyPr/>
                    <a:lstStyle/>
                    <a:p>
                      <a:pPr indent="17272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Spontaneous emission He: 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S→2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1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706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2.75×10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536674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P→2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9.47×10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078979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D→2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6.56×10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63135"/>
                  </a:ext>
                </a:extLst>
              </a:tr>
              <a:tr h="410995"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N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(C) → 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2.75×10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190061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SPS (0-0)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>
                        <a:lnSpc>
                          <a:spcPct val="115000"/>
                        </a:lnSpc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1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1.31×10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337895"/>
                  </a:ext>
                </a:extLst>
              </a:tr>
              <a:tr h="343248">
                <a:tc gridSpan="3">
                  <a:txBody>
                    <a:bodyPr/>
                    <a:lstStyle/>
                    <a:p>
                      <a:pPr indent="17272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Rate constants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66449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indent="172720" algn="r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transfer:       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P→3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en-US" sz="11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4.89×10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29258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D→3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1.81×10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450619"/>
                  </a:ext>
                </a:extLst>
              </a:tr>
              <a:tr h="279253">
                <a:tc gridSpan="2"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465739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 algn="r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Collisional quenching: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He(3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 + He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=0.53×10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cm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587140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He(3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P) + He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cm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25053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He(3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+ He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cm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71555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(C) + 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1.14×10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cm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19260"/>
                  </a:ext>
                </a:extLst>
              </a:tr>
              <a:tr h="279253"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(C) + He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1×10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cm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266910"/>
                  </a:ext>
                </a:extLst>
              </a:tr>
              <a:tr h="362918">
                <a:tc>
                  <a:txBody>
                    <a:bodyPr/>
                    <a:lstStyle/>
                    <a:p>
                      <a:pPr indent="172720" algn="r"/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recombinaton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720"/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+ 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N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720" algn="just"/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4.6×10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cm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272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33" marR="586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4101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8AEA21-5E88-EFF4-E245-745F1EC8654B}"/>
              </a:ext>
            </a:extLst>
          </p:cNvPr>
          <p:cNvSpPr txBox="1"/>
          <p:nvPr/>
        </p:nvSpPr>
        <p:spPr>
          <a:xfrm>
            <a:off x="539552" y="440606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/>
              <a:t>Electron collision excitation rates are obtained from </a:t>
            </a:r>
            <a:r>
              <a:rPr lang="en-US" sz="1800" dirty="0" err="1"/>
              <a:t>Boltzman</a:t>
            </a:r>
            <a:r>
              <a:rPr lang="en-US" sz="1800" dirty="0"/>
              <a:t> solver and depend on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38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5077D-92E4-C29E-4F31-40FC80DE3E4F}"/>
              </a:ext>
            </a:extLst>
          </p:cNvPr>
          <p:cNvSpPr txBox="1"/>
          <p:nvPr/>
        </p:nvSpPr>
        <p:spPr>
          <a:xfrm>
            <a:off x="683568" y="260648"/>
            <a:ext cx="32403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sr-Latn-RS" sz="2500" dirty="0" err="1">
                <a:solidFill>
                  <a:schemeClr val="accent1">
                    <a:lumMod val="75000"/>
                  </a:schemeClr>
                </a:solidFill>
              </a:rPr>
              <a:t>Resulting</a:t>
            </a:r>
            <a:r>
              <a:rPr lang="sr-Latn-R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500" dirty="0" err="1">
                <a:solidFill>
                  <a:schemeClr val="accent1">
                    <a:lumMod val="75000"/>
                  </a:schemeClr>
                </a:solidFill>
              </a:rPr>
              <a:t>equation</a:t>
            </a:r>
            <a:r>
              <a:rPr lang="sr-Latn-RS" sz="25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3F6731-308F-4B66-61E8-C7F56F028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37927"/>
              </p:ext>
            </p:extLst>
          </p:nvPr>
        </p:nvGraphicFramePr>
        <p:xfrm>
          <a:off x="844369" y="990948"/>
          <a:ext cx="5023775" cy="99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9428" imgH="553392" progId="Equation.DSMT4">
                  <p:embed/>
                </p:oleObj>
              </mc:Choice>
              <mc:Fallback>
                <p:oleObj name="Equation" r:id="rId2" imgW="2789428" imgH="5533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4369" y="990948"/>
                        <a:ext cx="5023775" cy="997892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898F29-A418-2686-A78B-8D6EE9F74167}"/>
              </a:ext>
            </a:extLst>
          </p:cNvPr>
          <p:cNvSpPr txBox="1"/>
          <p:nvPr/>
        </p:nvSpPr>
        <p:spPr>
          <a:xfrm>
            <a:off x="830429" y="2238152"/>
            <a:ext cx="6462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Because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of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met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stable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excitaion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i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is is </a:t>
            </a:r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valid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r-Latn-RS" sz="1800" dirty="0" err="1">
                <a:effectLst/>
                <a:latin typeface="+mj-lt"/>
                <a:ea typeface="Calibri" panose="020F0502020204030204" pitchFamily="34" charset="0"/>
              </a:rPr>
              <a:t>only</a:t>
            </a:r>
            <a:r>
              <a:rPr lang="sr-Latn-R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E/N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 &gt; 8 Td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A56FDBD-8333-2A7F-F8A4-186D6AA00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39446"/>
              </p:ext>
            </p:extLst>
          </p:nvPr>
        </p:nvGraphicFramePr>
        <p:xfrm>
          <a:off x="3059832" y="1994674"/>
          <a:ext cx="6444000" cy="547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2577600" imgH="2188440" progId="Origin50.Graph">
                  <p:embed/>
                </p:oleObj>
              </mc:Choice>
              <mc:Fallback>
                <p:oleObj name="Graph" r:id="rId4" imgW="2577600" imgH="2188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9832" y="1994674"/>
                        <a:ext cx="6444000" cy="547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6B35B6B-5447-79AB-3DDB-C57857CEA6EE}"/>
              </a:ext>
            </a:extLst>
          </p:cNvPr>
          <p:cNvSpPr txBox="1"/>
          <p:nvPr/>
        </p:nvSpPr>
        <p:spPr>
          <a:xfrm>
            <a:off x="395536" y="3356992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Linear, but field sensitive!</a:t>
            </a:r>
            <a:endParaRPr lang="en-US" sz="2400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140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5928</TotalTime>
  <Words>786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Graph</vt:lpstr>
      <vt:lpstr>Equation</vt:lpstr>
      <vt:lpstr>SPECTROSCOPIC METHOD FOR NITROGEN IMPURITY ESTIMATION IN HELIUM ATMOSPHERIC DISCHARGE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nigele</dc:creator>
  <cp:lastModifiedBy>Nikola Cvetanovic</cp:lastModifiedBy>
  <cp:revision>279</cp:revision>
  <dcterms:created xsi:type="dcterms:W3CDTF">2014-10-13T18:46:35Z</dcterms:created>
  <dcterms:modified xsi:type="dcterms:W3CDTF">2023-09-13T08:49:53Z</dcterms:modified>
</cp:coreProperties>
</file>