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71" r:id="rId7"/>
    <p:sldId id="263" r:id="rId8"/>
    <p:sldId id="260" r:id="rId9"/>
    <p:sldId id="264" r:id="rId10"/>
    <p:sldId id="272" r:id="rId11"/>
    <p:sldId id="273" r:id="rId12"/>
    <p:sldId id="278" r:id="rId13"/>
    <p:sldId id="276" r:id="rId14"/>
    <p:sldId id="275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216" y="17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94498-025A-4D38-8DEE-56B965EF3DCE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C3953-CEA2-4FF6-AA8F-5AAD96055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3953-CEA2-4FF6-AA8F-5AAD960552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3953-CEA2-4FF6-AA8F-5AAD960552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3953-CEA2-4FF6-AA8F-5AAD960552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3953-CEA2-4FF6-AA8F-5AAD960552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21D8-CED6-47CC-A3DC-C9F330A6BE77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51A4-3B68-4DC3-A76C-2D2A415EF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6106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Aerosol vertical profiles in Belgrade, Serbia, associated with different surface PM10 concentrations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229600" cy="28194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Maja Kuzmanoski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Zorica</a:t>
            </a:r>
            <a:r>
              <a:rPr lang="en-US" sz="1800" b="1" dirty="0" smtClean="0">
                <a:solidFill>
                  <a:schemeClr val="tx1"/>
                </a:solidFill>
              </a:rPr>
              <a:t> Podraščanin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</a:rPr>
              <a:t>, Ana Ćirišan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</a:rPr>
              <a:t> and  </a:t>
            </a:r>
            <a:r>
              <a:rPr lang="en-US" sz="1800" b="1" dirty="0" err="1" smtClean="0">
                <a:solidFill>
                  <a:schemeClr val="tx1"/>
                </a:solidFill>
              </a:rPr>
              <a:t>Zoran</a:t>
            </a:r>
            <a:r>
              <a:rPr lang="en-US" sz="1800" b="1" dirty="0" smtClean="0">
                <a:solidFill>
                  <a:schemeClr val="tx1"/>
                </a:solidFill>
              </a:rPr>
              <a:t> Mijić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1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800" i="1" dirty="0" smtClean="0">
                <a:solidFill>
                  <a:schemeClr val="tx1"/>
                </a:solidFill>
              </a:rPr>
              <a:t>Institute of Physics Belgrade, University of Belgrade, Belgrade, Serbia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800" i="1" dirty="0" smtClean="0">
                <a:solidFill>
                  <a:schemeClr val="tx1"/>
                </a:solidFill>
              </a:rPr>
              <a:t>Department of Physics, Faculty of Sciences, University of Novi Sad,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i="1" dirty="0" smtClean="0">
                <a:solidFill>
                  <a:schemeClr val="tx1"/>
                </a:solidFill>
              </a:rPr>
              <a:t>Novi Sad, Serbia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i="1" baseline="30000" dirty="0" smtClean="0">
                <a:solidFill>
                  <a:schemeClr val="tx1"/>
                </a:solidFill>
              </a:rPr>
              <a:t>3</a:t>
            </a:r>
            <a:r>
              <a:rPr lang="en-US" sz="1800" i="1" dirty="0" smtClean="0">
                <a:solidFill>
                  <a:schemeClr val="tx1"/>
                </a:solidFill>
              </a:rPr>
              <a:t>Faculty of Ecology and Environmental Protection, </a:t>
            </a:r>
          </a:p>
          <a:p>
            <a:r>
              <a:rPr lang="en-US" sz="1800" i="1" dirty="0" smtClean="0">
                <a:solidFill>
                  <a:schemeClr val="tx1"/>
                </a:solidFill>
              </a:rPr>
              <a:t>Union-Nikola Tesla University,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i="1" dirty="0" smtClean="0">
                <a:solidFill>
                  <a:schemeClr val="tx1"/>
                </a:solidFill>
              </a:rPr>
              <a:t>Belgrade, Serbia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4283" y="214290"/>
            <a:ext cx="5424518" cy="731838"/>
            <a:chOff x="6365174" y="5458179"/>
            <a:chExt cx="5826826" cy="924810"/>
          </a:xfrm>
        </p:grpSpPr>
        <p:pic>
          <p:nvPicPr>
            <p:cNvPr id="5" name="Picture 2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92169" y="5458179"/>
              <a:ext cx="999831" cy="865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5174" y="5468589"/>
              <a:ext cx="48355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306818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200400"/>
            <a:ext cx="308433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3889" y="3200400"/>
            <a:ext cx="306011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0"/>
            <a:ext cx="6210300" cy="31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3505200" y="1828800"/>
            <a:ext cx="11430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210300" cy="31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 rot="18950382">
            <a:off x="3418097" y="386107"/>
            <a:ext cx="1524000" cy="10244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2409837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048000"/>
            <a:ext cx="2409837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048000"/>
            <a:ext cx="2409837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4162" y="3048000"/>
            <a:ext cx="2409838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429000"/>
            <a:ext cx="2209800" cy="262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304800" y="762000"/>
            <a:ext cx="4191000" cy="2514600"/>
            <a:chOff x="2133600" y="228600"/>
            <a:chExt cx="5120357" cy="3048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228600"/>
              <a:ext cx="5120357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2590800" y="304800"/>
              <a:ext cx="1981200" cy="25146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352800"/>
            <a:ext cx="2409837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4495800" y="838200"/>
            <a:ext cx="4224293" cy="2438400"/>
            <a:chOff x="4495800" y="0"/>
            <a:chExt cx="4224293" cy="24384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5800" y="0"/>
              <a:ext cx="4224293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257801" y="76200"/>
              <a:ext cx="1219200" cy="199834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7620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Saharan dust 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31/10/2018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209800"/>
            <a:ext cx="7419975" cy="3848100"/>
            <a:chOff x="0" y="2209800"/>
            <a:chExt cx="7419975" cy="3848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209800"/>
              <a:ext cx="7419975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3352800" y="2362200"/>
              <a:ext cx="1600200" cy="2971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5" descr="http://www.seevccc.rs/imgsrc/dust_for/dream8assim/201810/20181030/dl_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399"/>
            <a:ext cx="3886200" cy="3025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Saharan dust, 31/10/2018</a:t>
            </a:r>
            <a:endParaRPr lang="en-US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685800"/>
            <a:ext cx="7772399" cy="2971800"/>
            <a:chOff x="609600" y="990600"/>
            <a:chExt cx="7772399" cy="32575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990600"/>
              <a:ext cx="7772399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Connector 5"/>
            <p:cNvCxnSpPr/>
            <p:nvPr/>
          </p:nvCxnSpPr>
          <p:spPr>
            <a:xfrm rot="5400000" flipH="1" flipV="1">
              <a:off x="246888" y="2438400"/>
              <a:ext cx="2742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1170432" y="2437606"/>
              <a:ext cx="2742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2112264" y="2437606"/>
              <a:ext cx="2742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3048794" y="2437606"/>
              <a:ext cx="2742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963194" y="2437606"/>
              <a:ext cx="2742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901184" y="2437606"/>
              <a:ext cx="2742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66800" y="3352800"/>
            <a:ext cx="2645664" cy="2514600"/>
            <a:chOff x="1066800" y="3352800"/>
            <a:chExt cx="2645664" cy="2514600"/>
          </a:xfrm>
        </p:grpSpPr>
        <p:grpSp>
          <p:nvGrpSpPr>
            <p:cNvPr id="21" name="Group 20"/>
            <p:cNvGrpSpPr/>
            <p:nvPr/>
          </p:nvGrpSpPr>
          <p:grpSpPr>
            <a:xfrm>
              <a:off x="2057400" y="3352800"/>
              <a:ext cx="1655064" cy="2514600"/>
              <a:chOff x="3657600" y="3581400"/>
              <a:chExt cx="1655064" cy="2514600"/>
            </a:xfrm>
          </p:grpSpPr>
          <p:pic>
            <p:nvPicPr>
              <p:cNvPr id="1030" name="Picture 6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57600" y="3581400"/>
                <a:ext cx="1655064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657600" y="3581400"/>
                <a:ext cx="457200" cy="251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1" name="Picture 7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800" y="3352800"/>
              <a:ext cx="1655064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Group 34"/>
          <p:cNvGrpSpPr/>
          <p:nvPr/>
        </p:nvGrpSpPr>
        <p:grpSpPr>
          <a:xfrm>
            <a:off x="3886200" y="3352800"/>
            <a:ext cx="3566160" cy="2514600"/>
            <a:chOff x="3886200" y="3352800"/>
            <a:chExt cx="3566160" cy="2514600"/>
          </a:xfrm>
        </p:grpSpPr>
        <p:grpSp>
          <p:nvGrpSpPr>
            <p:cNvPr id="34" name="Group 33"/>
            <p:cNvGrpSpPr/>
            <p:nvPr/>
          </p:nvGrpSpPr>
          <p:grpSpPr>
            <a:xfrm>
              <a:off x="5797296" y="3352800"/>
              <a:ext cx="1655064" cy="2514600"/>
              <a:chOff x="6934200" y="3352800"/>
              <a:chExt cx="1655064" cy="2514600"/>
            </a:xfrm>
          </p:grpSpPr>
          <p:pic>
            <p:nvPicPr>
              <p:cNvPr id="1036" name="Picture 12"/>
              <p:cNvPicPr preferRelativeResize="0"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34200" y="3352800"/>
                <a:ext cx="1655064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7010400" y="3352800"/>
                <a:ext cx="381000" cy="243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818888" y="3352800"/>
              <a:ext cx="1655064" cy="2514600"/>
              <a:chOff x="5867400" y="3581400"/>
              <a:chExt cx="1655064" cy="2514600"/>
            </a:xfrm>
          </p:grpSpPr>
          <p:pic>
            <p:nvPicPr>
              <p:cNvPr id="1034" name="Picture 10"/>
              <p:cNvPicPr preferRelativeResize="0"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867400" y="3581400"/>
                <a:ext cx="1655064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5943600" y="3581400"/>
                <a:ext cx="381000" cy="243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2" name="Picture 8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86200" y="3352800"/>
              <a:ext cx="16002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TextBox 36"/>
          <p:cNvSpPr txBox="1"/>
          <p:nvPr/>
        </p:nvSpPr>
        <p:spPr>
          <a:xfrm>
            <a:off x="1600200" y="5791200"/>
            <a:ext cx="77777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4.1E-03 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2.2E-03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1.2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800" y="5791200"/>
            <a:ext cx="77777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4.1E-03 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2.1E-03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1.2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43400" y="5791200"/>
            <a:ext cx="77777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3.2E-03 </a:t>
            </a:r>
            <a:endParaRPr lang="sr-Latn-RS" sz="1400" dirty="0" smtClean="0"/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1.9E-0</a:t>
            </a:r>
            <a:r>
              <a:rPr lang="sr-Latn-RS" sz="1400" dirty="0" smtClean="0"/>
              <a:t>3</a:t>
            </a:r>
            <a:r>
              <a:rPr lang="en-US" sz="14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1.1 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0" y="5791200"/>
            <a:ext cx="1422184" cy="1061829"/>
            <a:chOff x="0" y="5791200"/>
            <a:chExt cx="1422184" cy="1061829"/>
          </a:xfrm>
        </p:grpSpPr>
        <p:sp>
          <p:nvSpPr>
            <p:cNvPr id="36" name="TextBox 35"/>
            <p:cNvSpPr txBox="1"/>
            <p:nvPr/>
          </p:nvSpPr>
          <p:spPr>
            <a:xfrm>
              <a:off x="0" y="5791200"/>
              <a:ext cx="1422184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/>
                <a:t>IBSC</a:t>
              </a:r>
              <a:r>
                <a:rPr lang="en-US" sz="1400" baseline="-25000" dirty="0" smtClean="0"/>
                <a:t>ABL </a:t>
              </a:r>
              <a:r>
                <a:rPr lang="en-US" sz="1400" dirty="0" smtClean="0"/>
                <a:t>(sr</a:t>
              </a:r>
              <a:r>
                <a:rPr lang="en-US" sz="1400" baseline="30000" dirty="0" smtClean="0"/>
                <a:t>-1</a:t>
              </a:r>
              <a:r>
                <a:rPr lang="en-US" sz="1400" dirty="0" smtClean="0"/>
                <a:t>):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 smtClean="0"/>
                <a:t>BSC</a:t>
              </a:r>
              <a:r>
                <a:rPr lang="en-US" sz="1400" baseline="-25000" dirty="0" smtClean="0"/>
                <a:t>ABL </a:t>
              </a:r>
              <a:r>
                <a:rPr lang="en-US" sz="1400" dirty="0" smtClean="0"/>
                <a:t>(km</a:t>
              </a:r>
              <a:r>
                <a:rPr lang="en-US" sz="1400" baseline="30000" dirty="0" smtClean="0"/>
                <a:t>-1</a:t>
              </a:r>
              <a:r>
                <a:rPr lang="en-US" sz="1400" dirty="0" smtClean="0"/>
                <a:t> sr</a:t>
              </a:r>
              <a:r>
                <a:rPr lang="en-US" sz="1400" baseline="30000" dirty="0" smtClean="0"/>
                <a:t>-1</a:t>
              </a:r>
              <a:r>
                <a:rPr lang="en-US" sz="1400" dirty="0" smtClean="0"/>
                <a:t>):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 smtClean="0"/>
                <a:t>CoM</a:t>
              </a:r>
              <a:r>
                <a:rPr lang="en-US" sz="1400" baseline="-25000" dirty="0" smtClean="0"/>
                <a:t>ABL</a:t>
              </a:r>
              <a:r>
                <a:rPr lang="en-US" sz="1400" dirty="0" smtClean="0"/>
                <a:t>(km):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91440" y="6248400"/>
              <a:ext cx="23774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600200" y="365760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PM10:</a:t>
            </a:r>
          </a:p>
          <a:p>
            <a:r>
              <a:rPr lang="en-US" sz="1200" dirty="0" smtClean="0"/>
              <a:t>30.65 </a:t>
            </a:r>
            <a:r>
              <a:rPr lang="el-GR" sz="1200" dirty="0" smtClean="0">
                <a:cs typeface="Arial"/>
              </a:rPr>
              <a:t>μ</a:t>
            </a:r>
            <a:r>
              <a:rPr lang="en-US" sz="1200" dirty="0" smtClean="0">
                <a:cs typeface="Arial"/>
              </a:rPr>
              <a:t>g m</a:t>
            </a:r>
            <a:r>
              <a:rPr lang="en-US" sz="1200" baseline="30000" dirty="0" smtClean="0">
                <a:cs typeface="Arial"/>
              </a:rPr>
              <a:t>-3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2590800" y="365760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40.73 </a:t>
            </a:r>
            <a:r>
              <a:rPr lang="el-GR" sz="1200" dirty="0" smtClean="0">
                <a:cs typeface="Arial"/>
              </a:rPr>
              <a:t>μ</a:t>
            </a:r>
            <a:r>
              <a:rPr lang="en-US" sz="1200" dirty="0" smtClean="0">
                <a:cs typeface="Arial"/>
              </a:rPr>
              <a:t>g m</a:t>
            </a:r>
            <a:r>
              <a:rPr lang="en-US" sz="1200" baseline="30000" dirty="0" smtClean="0">
                <a:cs typeface="Arial"/>
              </a:rPr>
              <a:t>-3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3400" y="365760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62.67 </a:t>
            </a:r>
            <a:r>
              <a:rPr lang="el-GR" sz="1200" dirty="0" smtClean="0">
                <a:cs typeface="Arial"/>
              </a:rPr>
              <a:t>μ</a:t>
            </a:r>
            <a:r>
              <a:rPr lang="en-US" sz="1200" dirty="0" smtClean="0">
                <a:cs typeface="Arial"/>
              </a:rPr>
              <a:t>g m</a:t>
            </a:r>
            <a:r>
              <a:rPr lang="en-US" sz="1200" baseline="30000" dirty="0" smtClean="0">
                <a:cs typeface="Arial"/>
              </a:rPr>
              <a:t>-3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000" y="365760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71.00 </a:t>
            </a:r>
            <a:r>
              <a:rPr lang="el-GR" sz="1200" dirty="0" smtClean="0">
                <a:cs typeface="Arial"/>
              </a:rPr>
              <a:t>μ</a:t>
            </a:r>
            <a:r>
              <a:rPr lang="en-US" sz="1200" dirty="0" smtClean="0">
                <a:cs typeface="Arial"/>
              </a:rPr>
              <a:t>g m</a:t>
            </a:r>
            <a:r>
              <a:rPr lang="en-US" sz="1200" baseline="30000" dirty="0" smtClean="0">
                <a:cs typeface="Arial"/>
              </a:rPr>
              <a:t>-3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324600" y="3657600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122.97 </a:t>
            </a:r>
            <a:r>
              <a:rPr lang="el-GR" sz="1200" dirty="0" smtClean="0">
                <a:cs typeface="Arial"/>
              </a:rPr>
              <a:t>μ</a:t>
            </a:r>
            <a:r>
              <a:rPr lang="en-US" sz="1200" dirty="0" smtClean="0">
                <a:cs typeface="Arial"/>
              </a:rPr>
              <a:t>g m</a:t>
            </a:r>
            <a:r>
              <a:rPr lang="en-US" sz="1200" baseline="30000" dirty="0" smtClean="0">
                <a:cs typeface="Arial"/>
              </a:rPr>
              <a:t>-3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410200" y="5796171"/>
            <a:ext cx="77777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3.4E-03 </a:t>
            </a:r>
            <a:endParaRPr lang="sr-Latn-RS" sz="1400" dirty="0" smtClean="0"/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2.0E-03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1.0  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400800" y="5796171"/>
            <a:ext cx="77777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3.2E-03 </a:t>
            </a:r>
            <a:endParaRPr lang="sr-Latn-RS" sz="1400" dirty="0" smtClean="0"/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2.0E-03 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0.9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Conclusion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Initial analysis of relationship between PM10 concentrations and </a:t>
            </a:r>
            <a:r>
              <a:rPr lang="en-US" sz="2800" dirty="0" err="1" smtClean="0"/>
              <a:t>lidar</a:t>
            </a:r>
            <a:r>
              <a:rPr lang="en-US" sz="2800" dirty="0" smtClean="0"/>
              <a:t>-derived aerosol optical properties within ABL is performed</a:t>
            </a:r>
          </a:p>
          <a:p>
            <a:r>
              <a:rPr lang="en-US" sz="2800" dirty="0" err="1" smtClean="0"/>
              <a:t>Lidar</a:t>
            </a:r>
            <a:r>
              <a:rPr lang="en-US" sz="2800" dirty="0" smtClean="0"/>
              <a:t> measurements can be used to identify intrusion of long-range transported aerosol into ABL </a:t>
            </a:r>
          </a:p>
          <a:p>
            <a:r>
              <a:rPr lang="en-US" sz="2800" dirty="0" smtClean="0"/>
              <a:t>Further work will include WRF-</a:t>
            </a:r>
            <a:r>
              <a:rPr lang="en-US" sz="2800" dirty="0" err="1" smtClean="0"/>
              <a:t>Chem</a:t>
            </a:r>
            <a:r>
              <a:rPr lang="en-US" sz="2800" dirty="0" smtClean="0"/>
              <a:t> model simulations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/>
              <a:t>Observation of aerosol vertical profile is important in air pollution studies:</a:t>
            </a:r>
          </a:p>
          <a:p>
            <a:pPr lvl="1"/>
            <a:r>
              <a:rPr lang="en-US" sz="2400" dirty="0" smtClean="0"/>
              <a:t>vertical structure of the atmospheric boundary layer (ABL)</a:t>
            </a:r>
          </a:p>
          <a:p>
            <a:pPr lvl="1"/>
            <a:r>
              <a:rPr lang="en-US" sz="2400" dirty="0" smtClean="0"/>
              <a:t>temporal changes of the ABL height (ABLH) </a:t>
            </a:r>
          </a:p>
          <a:p>
            <a:pPr lvl="1">
              <a:buNone/>
            </a:pPr>
            <a:endParaRPr lang="en-US" sz="2000" dirty="0" smtClean="0"/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to understand the development of air pollution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to estimate the contribution of long-range transport to air pollution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Lidar</a:t>
            </a:r>
            <a:r>
              <a:rPr lang="en-US" sz="3600" b="1" dirty="0" smtClean="0"/>
              <a:t> measurements of aerosol </a:t>
            </a:r>
            <a:br>
              <a:rPr lang="en-US" sz="3600" b="1" dirty="0" smtClean="0"/>
            </a:br>
            <a:r>
              <a:rPr lang="en-US" sz="3600" b="1" dirty="0" smtClean="0"/>
              <a:t>vertical distribution</a:t>
            </a:r>
            <a:endParaRPr lang="en-US" sz="3600" b="1" dirty="0"/>
          </a:p>
        </p:txBody>
      </p:sp>
      <p:pic>
        <p:nvPicPr>
          <p:cNvPr id="46" name="Picture 2" descr="C:\Users\maja\Pictures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5141" y="1524000"/>
            <a:ext cx="2748859" cy="274320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67818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emporal resolution: </a:t>
            </a:r>
            <a:r>
              <a:rPr lang="sr-Latn-RS" b="1" dirty="0" smtClean="0">
                <a:solidFill>
                  <a:srgbClr val="FF0000"/>
                </a:solidFill>
              </a:rPr>
              <a:t>1 min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81800" y="5181600"/>
            <a:ext cx="1957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Vertical resolution: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7.5 m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3400" y="1447800"/>
            <a:ext cx="5719390" cy="5216677"/>
            <a:chOff x="152400" y="1440477"/>
            <a:chExt cx="5262190" cy="5216677"/>
          </a:xfrm>
        </p:grpSpPr>
        <p:grpSp>
          <p:nvGrpSpPr>
            <p:cNvPr id="58" name="Group 57"/>
            <p:cNvGrpSpPr/>
            <p:nvPr/>
          </p:nvGrpSpPr>
          <p:grpSpPr>
            <a:xfrm>
              <a:off x="152400" y="1440477"/>
              <a:ext cx="5262190" cy="5216677"/>
              <a:chOff x="152400" y="1440477"/>
              <a:chExt cx="5262190" cy="521667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990600" y="2964477"/>
                <a:ext cx="4423990" cy="3692677"/>
                <a:chOff x="990600" y="2964477"/>
                <a:chExt cx="4423990" cy="3692677"/>
              </a:xfrm>
            </p:grpSpPr>
            <p:grpSp>
              <p:nvGrpSpPr>
                <p:cNvPr id="34" name="Group 100"/>
                <p:cNvGrpSpPr/>
                <p:nvPr/>
              </p:nvGrpSpPr>
              <p:grpSpPr>
                <a:xfrm>
                  <a:off x="3409280" y="3678071"/>
                  <a:ext cx="2005310" cy="1456694"/>
                  <a:chOff x="5861024" y="4071942"/>
                  <a:chExt cx="2140000" cy="1571636"/>
                </a:xfrm>
              </p:grpSpPr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013424" y="4300542"/>
                    <a:ext cx="185912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r-Latn-RS" sz="1400" dirty="0" smtClean="0"/>
                      <a:t>Real-time data display</a:t>
                    </a:r>
                    <a:endParaRPr lang="en-GB" sz="1400" dirty="0"/>
                  </a:p>
                </p:txBody>
              </p:sp>
              <p:pic>
                <p:nvPicPr>
                  <p:cNvPr id="42" name="Picture 2" descr="C:\Users\Maja\Desktop\Lidar_quicklooks\quicklook1_01042014_1139.bmp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377576" y="4643446"/>
                    <a:ext cx="1101952" cy="636509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43" name="Group 99"/>
                  <p:cNvGrpSpPr/>
                  <p:nvPr/>
                </p:nvGrpSpPr>
                <p:grpSpPr>
                  <a:xfrm>
                    <a:off x="5861024" y="4071942"/>
                    <a:ext cx="2140000" cy="1571636"/>
                    <a:chOff x="5861024" y="4071942"/>
                    <a:chExt cx="2140000" cy="1571636"/>
                  </a:xfrm>
                </p:grpSpPr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6008610" y="4214818"/>
                      <a:ext cx="1844828" cy="128588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" name="Rectangle 12"/>
                    <p:cNvSpPr/>
                    <p:nvPr/>
                  </p:nvSpPr>
                  <p:spPr>
                    <a:xfrm>
                      <a:off x="5861024" y="4071942"/>
                      <a:ext cx="2140000" cy="157163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35" name="Bent-Up Arrow 34"/>
                <p:cNvSpPr/>
                <p:nvPr/>
              </p:nvSpPr>
              <p:spPr>
                <a:xfrm>
                  <a:off x="1905000" y="6008765"/>
                  <a:ext cx="2575340" cy="423763"/>
                </a:xfrm>
                <a:prstGeom prst="bentUpArrow">
                  <a:avLst>
                    <a:gd name="adj1" fmla="val 8094"/>
                    <a:gd name="adj2" fmla="val 13528"/>
                    <a:gd name="adj3" fmla="val 25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990600" y="6172200"/>
                  <a:ext cx="882039" cy="484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dirty="0" smtClean="0"/>
                    <a:t>Detection</a:t>
                  </a:r>
                </a:p>
                <a:p>
                  <a:pPr algn="ctr"/>
                  <a:r>
                    <a:rPr lang="en-GB" sz="1400" dirty="0" smtClean="0"/>
                    <a:t>system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409280" y="5443748"/>
                  <a:ext cx="1941310" cy="529707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 rot="5400000">
                  <a:off x="1349224" y="6118376"/>
                  <a:ext cx="198640" cy="14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rot="5400000" flipH="1" flipV="1">
                  <a:off x="4253622" y="5302494"/>
                  <a:ext cx="28250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1975226" y="2964477"/>
                  <a:ext cx="15765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r-Latn-RS" sz="1400" dirty="0" smtClean="0">
                      <a:solidFill>
                        <a:srgbClr val="0070C0"/>
                      </a:solidFill>
                    </a:rPr>
                    <a:t>Backscattered </a:t>
                  </a:r>
                  <a:r>
                    <a:rPr lang="en-US" sz="1400" dirty="0" smtClean="0">
                      <a:solidFill>
                        <a:srgbClr val="0070C0"/>
                      </a:solidFill>
                    </a:rPr>
                    <a:t>signal</a:t>
                  </a:r>
                  <a:r>
                    <a:rPr lang="sr-Latn-RS" sz="1400" dirty="0" smtClean="0">
                      <a:solidFill>
                        <a:srgbClr val="0070C0"/>
                      </a:solidFill>
                    </a:rPr>
                    <a:t>:</a:t>
                  </a:r>
                </a:p>
                <a:p>
                  <a:r>
                    <a:rPr lang="sr-Latn-RS" sz="1400" b="1" dirty="0" smtClean="0">
                      <a:solidFill>
                        <a:srgbClr val="0070C0"/>
                      </a:solidFill>
                    </a:rPr>
                    <a:t>355, 387 nm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3581400" y="5562600"/>
                  <a:ext cx="16417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 smtClean="0"/>
                    <a:t>Data acquisition</a:t>
                  </a:r>
                  <a:endParaRPr lang="en-GB" sz="1600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52400" y="1440477"/>
                <a:ext cx="4010204" cy="4579323"/>
                <a:chOff x="152400" y="1440477"/>
                <a:chExt cx="4010204" cy="4579323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2286000" y="1828800"/>
                  <a:ext cx="1876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Complete overlap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4" name="Straight Arrow Connector 53"/>
                <p:cNvCxnSpPr/>
                <p:nvPr/>
              </p:nvCxnSpPr>
              <p:spPr>
                <a:xfrm rot="5400000">
                  <a:off x="1562894" y="5218906"/>
                  <a:ext cx="1447800" cy="1588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2286000" y="5029200"/>
                  <a:ext cx="11761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Blind zone</a:t>
                  </a:r>
                  <a:endParaRPr lang="en-US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152400" y="1440477"/>
                  <a:ext cx="2438400" cy="4579323"/>
                  <a:chOff x="152400" y="1440477"/>
                  <a:chExt cx="2438400" cy="4579323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533400" y="1440477"/>
                    <a:ext cx="2057400" cy="4579323"/>
                    <a:chOff x="533400" y="686594"/>
                    <a:chExt cx="2667000" cy="5118977"/>
                  </a:xfrm>
                </p:grpSpPr>
                <p:sp>
                  <p:nvSpPr>
                    <p:cNvPr id="23" name="Trapezoid 22"/>
                    <p:cNvSpPr/>
                    <p:nvPr/>
                  </p:nvSpPr>
                  <p:spPr>
                    <a:xfrm rot="10800000">
                      <a:off x="838200" y="1066800"/>
                      <a:ext cx="1752600" cy="3582840"/>
                    </a:xfrm>
                    <a:prstGeom prst="trapezoid">
                      <a:avLst>
                        <a:gd name="adj" fmla="val 22128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980082" y="4576309"/>
                      <a:ext cx="187779" cy="1229262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Trapezoid 24"/>
                    <p:cNvSpPr/>
                    <p:nvPr/>
                  </p:nvSpPr>
                  <p:spPr>
                    <a:xfrm rot="10800000">
                      <a:off x="917489" y="1066799"/>
                      <a:ext cx="312964" cy="3509509"/>
                    </a:xfrm>
                    <a:prstGeom prst="trapezoid">
                      <a:avLst>
                        <a:gd name="adj" fmla="val 21377"/>
                      </a:avLst>
                    </a:prstGeom>
                    <a:solidFill>
                      <a:srgbClr val="92D050">
                        <a:alpha val="4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928511" y="1120679"/>
                      <a:ext cx="1605936" cy="4738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sr-Latn-R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Atmospheric </a:t>
                      </a:r>
                      <a:r>
                        <a:rPr lang="en-GB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aerosols</a:t>
                      </a:r>
                      <a:r>
                        <a:rPr lang="sr-Latn-R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sr-Latn-R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and molecules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1219200" y="4572000"/>
                      <a:ext cx="990600" cy="1219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/>
                    </a:p>
                  </p:txBody>
                </p: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533400" y="1981200"/>
                      <a:ext cx="2667000" cy="1588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 rot="5400000" flipH="1" flipV="1">
                      <a:off x="2171700" y="1333500"/>
                      <a:ext cx="1295400" cy="1588"/>
                    </a:xfrm>
                    <a:prstGeom prst="straightConnector1">
                      <a:avLst/>
                    </a:prstGeom>
                    <a:ln w="25400">
                      <a:solidFill>
                        <a:schemeClr val="accent6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52400" y="4953000"/>
                    <a:ext cx="79541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600" b="1" dirty="0" smtClean="0">
                        <a:solidFill>
                          <a:srgbClr val="00B050"/>
                        </a:solidFill>
                      </a:rPr>
                      <a:t>Pulsed </a:t>
                    </a:r>
                  </a:p>
                  <a:p>
                    <a:pPr algn="ctr"/>
                    <a:r>
                      <a:rPr lang="en-GB" sz="1600" b="1" dirty="0" smtClean="0">
                        <a:solidFill>
                          <a:srgbClr val="00B050"/>
                        </a:solidFill>
                      </a:rPr>
                      <a:t>laser</a:t>
                    </a:r>
                  </a:p>
                </p:txBody>
              </p:sp>
            </p:grpSp>
          </p:grpSp>
        </p:grpSp>
        <p:cxnSp>
          <p:nvCxnSpPr>
            <p:cNvPr id="52" name="Straight Connector 51"/>
            <p:cNvCxnSpPr/>
            <p:nvPr/>
          </p:nvCxnSpPr>
          <p:spPr>
            <a:xfrm>
              <a:off x="457200" y="4495800"/>
              <a:ext cx="2057400" cy="142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0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B050"/>
                </a:solidFill>
              </a:rPr>
              <a:t>Emitted radiation:</a:t>
            </a:r>
          </a:p>
          <a:p>
            <a:r>
              <a:rPr lang="sr-Latn-RS" sz="1400" b="1" dirty="0" smtClean="0">
                <a:solidFill>
                  <a:srgbClr val="00B050"/>
                </a:solidFill>
              </a:rPr>
              <a:t>355, 532, 1064 nm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47800" y="5334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Telescope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Measurements (period: 2018-2020)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</a:rPr>
              <a:t>Lidar</a:t>
            </a:r>
            <a:r>
              <a:rPr lang="en-US" sz="2400" dirty="0" smtClean="0"/>
              <a:t>  measurements at 355 nm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30-min averaged vertical profiles of aerosol backscatter coefficient</a:t>
            </a:r>
          </a:p>
          <a:p>
            <a:pPr lvl="1">
              <a:buNone/>
            </a:pPr>
            <a:r>
              <a:rPr lang="en-US" sz="2100" dirty="0" smtClean="0"/>
              <a:t>	(</a:t>
            </a:r>
            <a:r>
              <a:rPr lang="en-US" sz="2100" dirty="0" err="1" smtClean="0"/>
              <a:t>Klett</a:t>
            </a:r>
            <a:r>
              <a:rPr lang="en-US" sz="2100" dirty="0" smtClean="0"/>
              <a:t>-Fernald method, LR=50 </a:t>
            </a:r>
            <a:r>
              <a:rPr lang="en-US" sz="2100" dirty="0" err="1" smtClean="0"/>
              <a:t>sr</a:t>
            </a:r>
            <a:r>
              <a:rPr lang="en-US" sz="21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ABLH derived using the gradient method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B050"/>
                </a:solidFill>
              </a:rPr>
              <a:t>Radiosounding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(00 and 12 UTC)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Stability of ABL based on vertical profile potential temperature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</a:rPr>
              <a:t>SEPA - automatic monitoring stations: 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1-hour PM10 mass concentrations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3434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Atmospheric boundary layer (ABL)</a:t>
            </a:r>
            <a:endParaRPr lang="en-US" sz="3600" b="1" dirty="0"/>
          </a:p>
        </p:txBody>
      </p:sp>
      <p:pic>
        <p:nvPicPr>
          <p:cNvPr id="14338" name="Picture 2" descr="Diurnal evolution of the atmospheric boundary layer as described in the text above &amp; video be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924801" cy="41353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58674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(Stull, 1988)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ABLH – typical diurnal variation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52800"/>
            <a:ext cx="3738562" cy="258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8099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2800"/>
            <a:ext cx="3886200" cy="25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0160"/>
            <a:ext cx="3872099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1371600"/>
            <a:ext cx="541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GDAS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447800"/>
            <a:ext cx="541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GDAS</a:t>
            </a:r>
            <a:endParaRPr lang="en-US" sz="1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ABLH: </a:t>
            </a:r>
            <a:r>
              <a:rPr lang="en-US" sz="3600" b="1" dirty="0" err="1" smtClean="0"/>
              <a:t>lidar</a:t>
            </a:r>
            <a:r>
              <a:rPr lang="en-US" sz="3600" b="1" dirty="0" smtClean="0"/>
              <a:t> and GDAS, 12 UTC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600200"/>
            <a:ext cx="7044877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26 </a:t>
            </a:r>
            <a:r>
              <a:rPr lang="en-US" dirty="0" err="1" smtClean="0"/>
              <a:t>lidar</a:t>
            </a:r>
            <a:r>
              <a:rPr lang="en-US" dirty="0" smtClean="0"/>
              <a:t> profiles around 12 UTC for different stability conditions of ABL: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2 stable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12 unstable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14 neutral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0" y="3352800"/>
            <a:ext cx="4882733" cy="2933700"/>
            <a:chOff x="2281238" y="2781300"/>
            <a:chExt cx="4882733" cy="2933700"/>
          </a:xfrm>
        </p:grpSpPr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1238" y="2781300"/>
              <a:ext cx="4882733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971800" y="4724400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1:1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Lidar</a:t>
            </a:r>
            <a:r>
              <a:rPr lang="en-US" sz="3600" b="1" dirty="0" smtClean="0"/>
              <a:t> ABLH</a:t>
            </a:r>
            <a:endParaRPr 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3000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76400"/>
            <a:ext cx="3000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3000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Lidar</a:t>
            </a:r>
            <a:r>
              <a:rPr lang="en-US" sz="3600" b="1" dirty="0" smtClean="0"/>
              <a:t> measurements and PM10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14600"/>
            <a:ext cx="6781800" cy="304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2057400"/>
            <a:ext cx="747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backscatter coefficient in the ABL for different PM10 concentrations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2607</TotalTime>
  <Words>349</Words>
  <Application>Microsoft Office PowerPoint</Application>
  <PresentationFormat>On-screen Show (4:3)</PresentationFormat>
  <Paragraphs>96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Aerosol vertical profiles in Belgrade, Serbia, associated with different surface PM10 concentrations </vt:lpstr>
      <vt:lpstr>Introduction</vt:lpstr>
      <vt:lpstr>Lidar measurements of aerosol  vertical distribution</vt:lpstr>
      <vt:lpstr>Measurements (period: 2018-2020)</vt:lpstr>
      <vt:lpstr>Atmospheric boundary layer (ABL)</vt:lpstr>
      <vt:lpstr>ABLH – typical diurnal variation</vt:lpstr>
      <vt:lpstr>ABLH: lidar and GDAS, 12 UTC</vt:lpstr>
      <vt:lpstr>Lidar ABLH</vt:lpstr>
      <vt:lpstr>Lidar measurements and PM10</vt:lpstr>
      <vt:lpstr>Slide 10</vt:lpstr>
      <vt:lpstr>Slide 11</vt:lpstr>
      <vt:lpstr>Slide 12</vt:lpstr>
      <vt:lpstr>Slide 13</vt:lpstr>
      <vt:lpstr>Saharan dust, 31/10/2018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maja</dc:creator>
  <cp:lastModifiedBy>maja</cp:lastModifiedBy>
  <cp:revision>217</cp:revision>
  <dcterms:created xsi:type="dcterms:W3CDTF">2023-09-06T09:53:37Z</dcterms:created>
  <dcterms:modified xsi:type="dcterms:W3CDTF">2023-09-14T08:24:34Z</dcterms:modified>
</cp:coreProperties>
</file>