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77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40CDBA-0E7E-4033-94D8-65AA4FD17ECE}" type="datetimeFigureOut">
              <a:rPr lang="zh-CN" altLang="en-US" smtClean="0"/>
              <a:t>2023/6/21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3CB36-CC63-4263-AB90-0684B7D7EC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104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Thank you every one here. I am Yu-Yang Songsheng from Institute of High Energy Physics, Chinese Academy of Sciences. I am very glad to have the opportunity to introduce our progress on resolving close binaries of supermassive black holes in the era of optical interferometry.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3CB36-CC63-4263-AB90-0684B7D7EC0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1225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3CB36-CC63-4263-AB90-0684B7D7EC0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434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3CB36-CC63-4263-AB90-0684B7D7EC0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743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A95B64-E4EF-4FD0-8EA9-01CC38A5DD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3744979-9DB4-4882-AAC8-A046974572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EE44D9-BE67-4AD3-830E-7CB8D3111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DDCEB-2639-44A6-95AD-25DDE7DBFBAE}" type="datetimeFigureOut">
              <a:rPr lang="zh-CN" altLang="en-US" smtClean="0"/>
              <a:t>2023/6/21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6E00B8-D57C-41E6-A492-D9E1D1547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4826A4-BF8C-40DF-866D-97126C94E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77F7-3C9D-419B-ABB3-CE05BC1914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036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C7F5CC-A474-4029-8CE1-D474C37E7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F266E54-A99B-4C0A-992A-D03E8FD80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A86EC9-1A8B-4F5A-95CF-BC4E72AC9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DDCEB-2639-44A6-95AD-25DDE7DBFBAE}" type="datetimeFigureOut">
              <a:rPr lang="zh-CN" altLang="en-US" smtClean="0"/>
              <a:t>2023/6/21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96F3F2-A429-4692-99DA-447870CAD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85658A-4E5B-405E-A985-1C1FCE164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77F7-3C9D-419B-ABB3-CE05BC1914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018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9A8949A-F26A-478F-8B05-6BFD324C8D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D9FB6B-FF55-4BEB-A711-E01D88B44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09112E-F733-4717-A6BD-2BC3E60C6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DDCEB-2639-44A6-95AD-25DDE7DBFBAE}" type="datetimeFigureOut">
              <a:rPr lang="zh-CN" altLang="en-US" smtClean="0"/>
              <a:t>2023/6/21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6BCDA2-B0E9-4CB5-A4F2-9EA4A8F17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9322B-5565-419E-80C4-28C11AC01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77F7-3C9D-419B-ABB3-CE05BC1914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494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E3C632-0CA0-4EB2-8637-67C3164B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3F13E5-5BAE-44F7-A668-13ABD7C15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00508E3-0DE5-4B88-97DF-E228EA1B8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DDCEB-2639-44A6-95AD-25DDE7DBFBAE}" type="datetimeFigureOut">
              <a:rPr lang="zh-CN" altLang="en-US" smtClean="0"/>
              <a:t>2023/6/21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51A21A-7BD9-493A-854F-FFFB4AB4C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2EB11-C723-46D7-A28A-64B575540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77F7-3C9D-419B-ABB3-CE05BC1914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380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AA8EED-08BF-4CD6-AADA-A7FE96A0C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6E50B4-A2E7-449B-A16B-2D61ED95F6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FEB2A1-282D-4518-81BE-54FA76F1C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DDCEB-2639-44A6-95AD-25DDE7DBFBAE}" type="datetimeFigureOut">
              <a:rPr lang="zh-CN" altLang="en-US" smtClean="0"/>
              <a:t>2023/6/21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E1C119-37DE-4343-898D-A1BA95088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E1DEEB-EF68-4570-AE5A-2E2B9262E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77F7-3C9D-419B-ABB3-CE05BC1914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110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B606F8-A5AB-4FE0-BD9B-E8AA211E1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6B4BF48-18F6-4381-8000-5BAE535572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5C032CB-871B-4690-8EC6-A553700D19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F75F6A-15D2-4478-BA2D-B1169D50B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DDCEB-2639-44A6-95AD-25DDE7DBFBAE}" type="datetimeFigureOut">
              <a:rPr lang="zh-CN" altLang="en-US" smtClean="0"/>
              <a:t>2023/6/21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76FA85-1CEE-4705-9CA0-B05B1F79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C5DE2C5-A3DE-48BD-B4BF-BE6FC0F7E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77F7-3C9D-419B-ABB3-CE05BC1914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876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7149C6-E911-45D7-A9B4-5994D5C59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8A6B911-D6F3-4982-B1FE-97FB850E1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1E9B104-6073-4278-A41F-8BA9C55CC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6459BB0-2BE1-4B02-8BD0-F0680DFCB2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F00282E-335D-491B-84E3-4B8AF715CF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5271229-03FA-4544-B86F-1ED1D93BC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DDCEB-2639-44A6-95AD-25DDE7DBFBAE}" type="datetimeFigureOut">
              <a:rPr lang="zh-CN" altLang="en-US" smtClean="0"/>
              <a:t>2023/6/21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EB8A428-94F1-414C-9DBD-862963DF8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962D158-656E-44AF-8E8A-A2FE1002F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77F7-3C9D-419B-ABB3-CE05BC1914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182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C8F144-6C44-4412-9C68-AC0B79DBC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65A84-A6E7-48DD-A815-5E21BC6CC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DDCEB-2639-44A6-95AD-25DDE7DBFBAE}" type="datetimeFigureOut">
              <a:rPr lang="zh-CN" altLang="en-US" smtClean="0"/>
              <a:t>2023/6/21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F6D357-C4A8-4F85-A5B5-2BB91431D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228465E-46FE-4475-8387-4FDED9005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77F7-3C9D-419B-ABB3-CE05BC1914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2259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91ABE0B-0489-42F9-B0E8-7DD507BA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DDCEB-2639-44A6-95AD-25DDE7DBFBAE}" type="datetimeFigureOut">
              <a:rPr lang="zh-CN" altLang="en-US" smtClean="0"/>
              <a:t>2023/6/21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B65E0D9-7F11-4129-ABE8-49DAC8620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BF5587-FC5D-490B-967F-4D41D030C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77F7-3C9D-419B-ABB3-CE05BC1914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378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D6CBC6-3779-4124-A2C1-2E8A64C42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73C707-C059-4F55-A2FA-FCF188B4E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4B09513-45F9-437A-8D29-78041A7910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95DC560-9C34-4559-B872-5BED3D451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DDCEB-2639-44A6-95AD-25DDE7DBFBAE}" type="datetimeFigureOut">
              <a:rPr lang="zh-CN" altLang="en-US" smtClean="0"/>
              <a:t>2023/6/21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DBE0B7-565F-4886-9518-7E58A40FF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801FEB9-3C3F-4315-8913-A3CBF077C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77F7-3C9D-419B-ABB3-CE05BC1914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778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682D8-C7A1-43A5-9471-A7A4FE5FA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C8E9363-DF23-403A-AEC6-96F2F29C5F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0C23CB-4BD0-4453-99C6-9B8AB0CEF0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7A53C0-5E0E-4C3C-8136-BF89BFB80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DDCEB-2639-44A6-95AD-25DDE7DBFBAE}" type="datetimeFigureOut">
              <a:rPr lang="zh-CN" altLang="en-US" smtClean="0"/>
              <a:t>2023/6/21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31BDDC2-9053-4930-9955-F20044854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1D5A5B-E7C4-4150-B673-A4F5089E5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77F7-3C9D-419B-ABB3-CE05BC1914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7975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CAEA12-9FD9-43BB-9051-701078A36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CA36F4-4A88-40A9-A5B4-3A23776F4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F3888F-65AE-440B-B670-2129E80BBB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DDCEB-2639-44A6-95AD-25DDE7DBFBAE}" type="datetimeFigureOut">
              <a:rPr lang="zh-CN" altLang="en-US" smtClean="0"/>
              <a:t>2023/6/21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00B354-A6D1-46B9-A4E1-B5D404A8AD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055CBA-0678-4F7B-8B97-24A96CC4D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077F7-3C9D-419B-ABB3-CE05BC1914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761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18BA75-B393-49AE-A460-E1F52ADCD8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0" i="0" dirty="0">
                <a:solidFill>
                  <a:srgbClr val="333333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Resolving close binaries of supermassive black holes</a:t>
            </a:r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953EB81-D3F0-4EE7-BB97-A32E91FD7F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3255962"/>
          </a:xfrm>
        </p:spPr>
        <p:txBody>
          <a:bodyPr>
            <a:normAutofit/>
          </a:bodyPr>
          <a:lstStyle/>
          <a:p>
            <a:r>
              <a:rPr lang="en-US" altLang="zh-CN" sz="3600" b="0" i="0" dirty="0">
                <a:solidFill>
                  <a:srgbClr val="333333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 the era of optical interferometry</a:t>
            </a:r>
          </a:p>
          <a:p>
            <a:endParaRPr lang="en-US" altLang="zh-CN" dirty="0">
              <a:solidFill>
                <a:srgbClr val="333333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endParaRPr lang="en-US" altLang="zh-CN" dirty="0">
              <a:solidFill>
                <a:srgbClr val="333333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en-US" altLang="zh-CN" dirty="0">
                <a:solidFill>
                  <a:srgbClr val="333333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Yu-Yang Songsheng</a:t>
            </a:r>
          </a:p>
          <a:p>
            <a:r>
              <a:rPr lang="en-US" altLang="zh-CN" sz="2000" dirty="0">
                <a:solidFill>
                  <a:srgbClr val="333333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Institute of High Energy Physics,</a:t>
            </a:r>
            <a:r>
              <a:rPr lang="zh-CN" altLang="en-US" sz="2000" dirty="0">
                <a:solidFill>
                  <a:srgbClr val="333333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333333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Chinese Academy of Sciences</a:t>
            </a:r>
          </a:p>
          <a:p>
            <a:r>
              <a:rPr lang="en-US" altLang="zh-CN" dirty="0" err="1">
                <a:solidFill>
                  <a:srgbClr val="333333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Bajina</a:t>
            </a:r>
            <a:r>
              <a:rPr lang="en-US" altLang="zh-CN" dirty="0">
                <a:solidFill>
                  <a:srgbClr val="333333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Basta, June 2023, 14</a:t>
            </a:r>
            <a:r>
              <a:rPr lang="en-US" altLang="zh-CN" baseline="30000" dirty="0">
                <a:solidFill>
                  <a:srgbClr val="333333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</a:t>
            </a:r>
            <a:r>
              <a:rPr lang="en-US" altLang="zh-CN" dirty="0">
                <a:solidFill>
                  <a:srgbClr val="333333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SCSLSA</a:t>
            </a:r>
          </a:p>
          <a:p>
            <a:endParaRPr lang="en-US" altLang="zh-CN" dirty="0">
              <a:solidFill>
                <a:srgbClr val="333333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1354753-29CE-47ED-892B-5119367D9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4341964"/>
            <a:ext cx="1523999" cy="251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617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97FD62-B5E3-468A-9981-E34A7DAEC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Elliptical orbit and non-coplanar orbit 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E65B4B3-B6C4-44C7-8844-6E580FC04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060" y="1395169"/>
            <a:ext cx="6398740" cy="525143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68100F2-7F3B-4106-80BF-809C31E48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67783"/>
            <a:ext cx="3000276" cy="19335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1A11661-01B1-4FED-8FAF-78CEED647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41" y="4503173"/>
            <a:ext cx="4190758" cy="144751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EB2797A-5E68-4127-9371-80E736238684}"/>
              </a:ext>
            </a:extLst>
          </p:cNvPr>
          <p:cNvSpPr txBox="1"/>
          <p:nvPr/>
        </p:nvSpPr>
        <p:spPr>
          <a:xfrm>
            <a:off x="9777556" y="134292"/>
            <a:ext cx="2414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Kovacevic+ 2020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372134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2719F4-94F7-4B0F-8511-DAD50CE5B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solidFill>
                  <a:srgbClr val="333333"/>
                </a:solidFill>
              </a:rPr>
              <a:t>M</a:t>
            </a:r>
            <a:r>
              <a:rPr lang="en-US" altLang="zh-CN" b="0" i="0" dirty="0">
                <a:solidFill>
                  <a:srgbClr val="333333"/>
                </a:solidFill>
                <a:effectLst/>
              </a:rPr>
              <a:t>apping out the binary orbit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6D55686-0B1E-4CD6-9514-72097FC0D049}"/>
              </a:ext>
            </a:extLst>
          </p:cNvPr>
          <p:cNvSpPr txBox="1"/>
          <p:nvPr/>
        </p:nvSpPr>
        <p:spPr>
          <a:xfrm>
            <a:off x="9777556" y="134292"/>
            <a:ext cx="24144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Dexter+ 2020</a:t>
            </a:r>
          </a:p>
          <a:p>
            <a:r>
              <a:rPr lang="en-US" altLang="zh-CN" sz="2400" dirty="0"/>
              <a:t>Kovacevic+ 2020</a:t>
            </a:r>
          </a:p>
          <a:p>
            <a:r>
              <a:rPr lang="en-US" altLang="zh-CN" sz="2400" dirty="0"/>
              <a:t>Kovacevic+ 2020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A5EA04FD-FFBE-4CF8-AF36-A0FD41A362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049780"/>
            <a:ext cx="6554709" cy="275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60B016B8-4DA1-4147-A16A-B50EBCD92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25" y="2090166"/>
            <a:ext cx="4781549" cy="267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F8E06C09-44C7-4CC1-83E3-CFB3FFC8B038}"/>
              </a:ext>
            </a:extLst>
          </p:cNvPr>
          <p:cNvSpPr txBox="1"/>
          <p:nvPr/>
        </p:nvSpPr>
        <p:spPr>
          <a:xfrm>
            <a:off x="200025" y="5167312"/>
            <a:ext cx="64674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0" i="0" dirty="0">
                <a:solidFill>
                  <a:srgbClr val="333333"/>
                </a:solidFill>
                <a:effectLst/>
                <a:latin typeface="-apple-system"/>
              </a:rPr>
              <a:t>measuring the photocenter difference between a broad emission line and the hot dust continuum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394463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AB5C06DB-AE8D-44CA-976B-48247321D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From detached BLRs to merged BLR</a:t>
            </a:r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415E5F83-60FC-413D-BDCC-44AD6F6191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Detached BLRs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7">
                <a:extLst>
                  <a:ext uri="{FF2B5EF4-FFF2-40B4-BE49-F238E27FC236}">
                    <a16:creationId xmlns:a16="http://schemas.microsoft.com/office/drawing/2014/main" id="{59C824FC-63CF-41E5-A35C-9FA27C124C8B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Distance </a:t>
                </a:r>
                <a14:m>
                  <m:oMath xmlns:m="http://schemas.openxmlformats.org/officeDocument/2006/math">
                    <m:r>
                      <a:rPr lang="zh-CN" altLang="en-US" b="0" i="1" smtClean="0">
                        <a:latin typeface="Cambria Math" panose="02040503050406030204" pitchFamily="18" charset="0"/>
                      </a:rPr>
                      <m:t>𝒜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∼0.1−1 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pc</m:t>
                    </m:r>
                  </m:oMath>
                </a14:m>
                <a:endParaRPr lang="en-US" altLang="zh-CN" b="0" dirty="0"/>
              </a:p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Velocity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km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en-US" altLang="zh-CN" dirty="0"/>
              </a:p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Period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100 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yr</m:t>
                    </m:r>
                  </m:oMath>
                </a14:m>
                <a:endParaRPr lang="en-US" altLang="zh-CN" dirty="0"/>
              </a:p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GW amplitude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−16</m:t>
                        </m:r>
                      </m:sup>
                    </m:sSup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内容占位符 7">
                <a:extLst>
                  <a:ext uri="{FF2B5EF4-FFF2-40B4-BE49-F238E27FC236}">
                    <a16:creationId xmlns:a16="http://schemas.microsoft.com/office/drawing/2014/main" id="{59C824FC-63CF-41E5-A35C-9FA27C124C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2"/>
                <a:stretch>
                  <a:fillRect l="-21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占位符 8">
            <a:extLst>
              <a:ext uri="{FF2B5EF4-FFF2-40B4-BE49-F238E27FC236}">
                <a16:creationId xmlns:a16="http://schemas.microsoft.com/office/drawing/2014/main" id="{CD5754EE-F0F3-453D-8E9B-A8912E0F78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altLang="zh-CN" dirty="0"/>
              <a:t>Merged BLR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内容占位符 9">
                <a:extLst>
                  <a:ext uri="{FF2B5EF4-FFF2-40B4-BE49-F238E27FC236}">
                    <a16:creationId xmlns:a16="http://schemas.microsoft.com/office/drawing/2014/main" id="{018EBA48-EEF3-4303-B1FA-C27370C08D0E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/>
            <p:txBody>
              <a:bodyPr/>
              <a:lstStyle/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Distance </a:t>
                </a:r>
                <a14:m>
                  <m:oMath xmlns:m="http://schemas.openxmlformats.org/officeDocument/2006/math">
                    <m:r>
                      <a:rPr lang="zh-CN" altLang="en-US" b="0" i="1" smtClean="0">
                        <a:latin typeface="Cambria Math" panose="02040503050406030204" pitchFamily="18" charset="0"/>
                      </a:rPr>
                      <m:t>𝒜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∼0.01−0.1 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pc</m:t>
                    </m:r>
                  </m:oMath>
                </a14:m>
                <a:endParaRPr lang="en-US" altLang="zh-CN" b="0" dirty="0"/>
              </a:p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Velocity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km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en-US" altLang="zh-CN" dirty="0"/>
              </a:p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Period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∼10 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yr</m:t>
                    </m:r>
                  </m:oMath>
                </a14:m>
                <a:endParaRPr lang="en-US" altLang="zh-CN" dirty="0"/>
              </a:p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GW amplitude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−15</m:t>
                        </m:r>
                      </m:sup>
                    </m:sSup>
                  </m:oMath>
                </a14:m>
                <a:endParaRPr lang="zh-CN" altLang="en-US" dirty="0"/>
              </a:p>
              <a:p>
                <a:pPr>
                  <a:lnSpc>
                    <a:spcPct val="150000"/>
                  </a:lnSpc>
                </a:pPr>
                <a:endParaRPr lang="en-US" altLang="zh-CN" dirty="0"/>
              </a:p>
              <a:p>
                <a:pPr>
                  <a:lnSpc>
                    <a:spcPct val="150000"/>
                  </a:lnSpc>
                </a:pPr>
                <a:endParaRPr lang="en-US" altLang="zh-CN" b="0" dirty="0"/>
              </a:p>
              <a:p>
                <a:pPr>
                  <a:lnSpc>
                    <a:spcPct val="150000"/>
                  </a:lnSpc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10" name="内容占位符 9">
                <a:extLst>
                  <a:ext uri="{FF2B5EF4-FFF2-40B4-BE49-F238E27FC236}">
                    <a16:creationId xmlns:a16="http://schemas.microsoft.com/office/drawing/2014/main" id="{018EBA48-EEF3-4303-B1FA-C27370C08D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blipFill>
                <a:blip r:embed="rId3"/>
                <a:stretch>
                  <a:fillRect l="-2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4711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58B63422-CAF7-4657-B062-70598AA41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Dynamics of Merged BLR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5EABD39-47E5-4DA9-962F-F925F223B9E8}"/>
              </a:ext>
            </a:extLst>
          </p:cNvPr>
          <p:cNvSpPr txBox="1"/>
          <p:nvPr/>
        </p:nvSpPr>
        <p:spPr>
          <a:xfrm>
            <a:off x="9594609" y="134292"/>
            <a:ext cx="28259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Songsheng+ 2023</a:t>
            </a:r>
            <a:endParaRPr lang="zh-CN" altLang="en-US" sz="2400" dirty="0"/>
          </a:p>
        </p:txBody>
      </p:sp>
      <p:pic>
        <p:nvPicPr>
          <p:cNvPr id="15" name="内容占位符 11">
            <a:extLst>
              <a:ext uri="{FF2B5EF4-FFF2-40B4-BE49-F238E27FC236}">
                <a16:creationId xmlns:a16="http://schemas.microsoft.com/office/drawing/2014/main" id="{C1C5F1EC-8549-4656-A232-3622BCD164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000" y="2168803"/>
            <a:ext cx="8640000" cy="2703390"/>
          </a:xfr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C276FED6-B3C3-4A7E-A777-A4DDD08DAFEC}"/>
              </a:ext>
            </a:extLst>
          </p:cNvPr>
          <p:cNvSpPr txBox="1"/>
          <p:nvPr/>
        </p:nvSpPr>
        <p:spPr>
          <a:xfrm>
            <a:off x="4602642" y="5350308"/>
            <a:ext cx="327044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dirty="0"/>
              <a:t>Stable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dirty="0"/>
              <a:t>Nearly Keplerian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dirty="0"/>
              <a:t>Random velocities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808224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C85090-F33C-41FC-9AEA-0C88923B9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Interferometric signals by Doppler boosting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C39146E9-B71C-4898-B515-18B67074E3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290" y="2063847"/>
            <a:ext cx="8435420" cy="2730305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C194AF1-7C02-44D3-B8DB-3A35D7EAD4C1}"/>
                  </a:ext>
                </a:extLst>
              </p:cNvPr>
              <p:cNvSpPr txBox="1"/>
              <p:nvPr/>
            </p:nvSpPr>
            <p:spPr>
              <a:xfrm>
                <a:off x="1878290" y="5167311"/>
                <a:ext cx="8488799" cy="7839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latin typeface="Cambria Math" panose="02040503050406030204" pitchFamily="18" charset="0"/>
                                </a:rPr>
                                <m:t>orb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=0.05,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𝒜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=0.02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pc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=200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Mpc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latin typeface="Cambria Math" panose="02040503050406030204" pitchFamily="18" charset="0"/>
                                </a:rPr>
                                <m:t>BLR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𝒜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zh-CN" altLang="en-US" sz="2400" i="1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C194AF1-7C02-44D3-B8DB-3A35D7EAD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8290" y="5167311"/>
                <a:ext cx="8488799" cy="78393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57785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616AA4-D333-4908-A6B2-9B040CA76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Effects of BLR size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0B697F4F-70AA-4C0C-A2A3-818E037629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00" y="1584000"/>
            <a:ext cx="8266879" cy="5040000"/>
          </a:xfrm>
        </p:spPr>
      </p:pic>
    </p:spTree>
    <p:extLst>
      <p:ext uri="{BB962C8B-B14F-4D97-AF65-F5344CB8AC3E}">
        <p14:creationId xmlns:p14="http://schemas.microsoft.com/office/powerpoint/2010/main" val="4118010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616AA4-D333-4908-A6B2-9B040CA76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Effects of orbital velocities</a:t>
            </a:r>
            <a:endParaRPr lang="zh-CN" altLang="en-US" dirty="0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A2D06456-EC0E-4981-87FA-93DFBDC623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00" y="1584000"/>
            <a:ext cx="8420339" cy="5040000"/>
          </a:xfrm>
        </p:spPr>
      </p:pic>
    </p:spTree>
    <p:extLst>
      <p:ext uri="{BB962C8B-B14F-4D97-AF65-F5344CB8AC3E}">
        <p14:creationId xmlns:p14="http://schemas.microsoft.com/office/powerpoint/2010/main" val="4006231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79033B-2CFC-4225-82BC-D8A32D167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Fitting the model to mock data</a:t>
            </a:r>
            <a:endParaRPr lang="zh-CN" altLang="en-US" dirty="0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A073E295-F691-4320-8820-457CD67530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1973543"/>
            <a:ext cx="55566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94E98CD-9478-47C6-B416-A49F82E74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32" y="1528062"/>
            <a:ext cx="5142966" cy="524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16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0DCA80-0888-42BF-9DF7-6F26F27C1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Measuring orbital velocities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CC02705D-ED95-407B-A279-4D4149173E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441" y="2179127"/>
            <a:ext cx="9193117" cy="3455191"/>
          </a:xfrm>
        </p:spPr>
      </p:pic>
    </p:spTree>
    <p:extLst>
      <p:ext uri="{BB962C8B-B14F-4D97-AF65-F5344CB8AC3E}">
        <p14:creationId xmlns:p14="http://schemas.microsoft.com/office/powerpoint/2010/main" val="2180130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11D065-AD6E-4B17-A810-96B90E07E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Eliminating degeneracies with other method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50372B92-9439-408E-8539-2E67480D48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71837"/>
            <a:ext cx="4224985" cy="4320000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D68A03D-6E3F-4AE0-9EC9-93918606B7F6}"/>
              </a:ext>
            </a:extLst>
          </p:cNvPr>
          <p:cNvSpPr txBox="1"/>
          <p:nvPr/>
        </p:nvSpPr>
        <p:spPr>
          <a:xfrm>
            <a:off x="1860177" y="6213849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Fixed BH distance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FD86C59-8751-45A8-B0C0-65C77BC222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159" y="1690688"/>
            <a:ext cx="4260318" cy="4320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8AC8FAA-0B99-4F7E-A917-26B73B580E53}"/>
              </a:ext>
            </a:extLst>
          </p:cNvPr>
          <p:cNvSpPr txBox="1"/>
          <p:nvPr/>
        </p:nvSpPr>
        <p:spPr>
          <a:xfrm>
            <a:off x="7526488" y="6204324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Fixed orbital period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1387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3F2C70-CF96-41D9-9748-7F2E0E7AE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CB-SMBHs and gravitational waves</a:t>
            </a:r>
            <a:endParaRPr lang="zh-CN" altLang="en-US" dirty="0"/>
          </a:p>
        </p:txBody>
      </p:sp>
      <p:pic>
        <p:nvPicPr>
          <p:cNvPr id="4" name="Picture 2" descr="Lifecycle of Binary Supermassive Black Holes">
            <a:extLst>
              <a:ext uri="{FF2B5EF4-FFF2-40B4-BE49-F238E27FC236}">
                <a16:creationId xmlns:a16="http://schemas.microsoft.com/office/drawing/2014/main" id="{4CE25D89-9161-4B28-9A15-7A5AD6D18A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479" y="1825625"/>
            <a:ext cx="864504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06F8570-23CF-42D6-BCAD-B343EE81AF41}"/>
              </a:ext>
            </a:extLst>
          </p:cNvPr>
          <p:cNvSpPr txBox="1"/>
          <p:nvPr/>
        </p:nvSpPr>
        <p:spPr>
          <a:xfrm>
            <a:off x="1773479" y="631190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Burke-</a:t>
            </a:r>
            <a:r>
              <a:rPr lang="en-US" altLang="zh-CN" dirty="0" err="1"/>
              <a:t>Spolaor</a:t>
            </a:r>
            <a:r>
              <a:rPr lang="en-US" altLang="zh-CN" dirty="0"/>
              <a:t>+ 2018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67126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6B5BB1-CD37-4D7A-A401-CBC450D12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next step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FCCBDD-FF9E-493B-B19E-2EA571136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dirty="0"/>
              <a:t>Program to fit RM data of the binary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Joint analysis of RM and interferometry data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Joint analysis of EM and GW data</a:t>
            </a:r>
            <a:r>
              <a:rPr lang="zh-CN" altLang="en-US" dirty="0"/>
              <a:t>（</a:t>
            </a:r>
            <a:r>
              <a:rPr lang="en-US" altLang="zh-CN" dirty="0"/>
              <a:t>pulsar timing arrays</a:t>
            </a:r>
            <a:r>
              <a:rPr lang="zh-CN" altLang="en-US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341412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BD22A4-BCC3-495F-8A6D-EC44D3528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32DCA3F-4A09-4D87-BAEB-ACE264CDD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2400" dirty="0"/>
              <a:t>Identifying CB-SMBH, measuring orbital parameters need BLR dynamics</a:t>
            </a:r>
          </a:p>
          <a:p>
            <a:pPr>
              <a:lnSpc>
                <a:spcPct val="100000"/>
              </a:lnSpc>
            </a:pPr>
            <a:r>
              <a:rPr lang="en-US" altLang="zh-CN" sz="2400" dirty="0"/>
              <a:t>Optical interferometry – new method for BLR dynamics</a:t>
            </a:r>
          </a:p>
          <a:p>
            <a:pPr>
              <a:lnSpc>
                <a:spcPct val="100000"/>
              </a:lnSpc>
            </a:pPr>
            <a:r>
              <a:rPr lang="en-US" altLang="zh-CN" sz="2400" dirty="0"/>
              <a:t>Interferometric signatures of detached BLR: phase platform, multiple peaks/valleys</a:t>
            </a:r>
          </a:p>
          <a:p>
            <a:pPr>
              <a:lnSpc>
                <a:spcPct val="100000"/>
              </a:lnSpc>
            </a:pPr>
            <a:r>
              <a:rPr lang="en-US" altLang="zh-CN" sz="2400" dirty="0"/>
              <a:t>Interferometric signatures of merged BLR: Doppler boosting, asymmetries.</a:t>
            </a:r>
          </a:p>
          <a:p>
            <a:pPr>
              <a:lnSpc>
                <a:spcPct val="100000"/>
              </a:lnSpc>
            </a:pPr>
            <a:r>
              <a:rPr lang="en-US" altLang="zh-CN" sz="2400" dirty="0"/>
              <a:t>Measuring orbital parameters using interferometry: degeneracy</a:t>
            </a:r>
          </a:p>
          <a:p>
            <a:pPr>
              <a:lnSpc>
                <a:spcPct val="100000"/>
              </a:lnSpc>
            </a:pPr>
            <a:r>
              <a:rPr lang="en-US" altLang="zh-CN" sz="2400" dirty="0"/>
              <a:t>Joint analysis to eliminate degeneracy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89140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079ADA-FC2F-46BB-BDC2-68B167FEC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0" i="0" dirty="0">
                <a:solidFill>
                  <a:srgbClr val="2A2B2E"/>
                </a:solidFill>
                <a:effectLst/>
                <a:latin typeface="PingFangSC-Regular"/>
              </a:rPr>
              <a:t>Enjoy the excursion on the summer solstice</a:t>
            </a:r>
            <a:endParaRPr lang="zh-CN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4663C0A-55FC-4EE0-A0E9-B070004C35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2177256"/>
            <a:ext cx="8572500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174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A85829-53F2-4AA0-8A0C-48DB2DED2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Electromagnetic signatures of CB-SMBHs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E0F79AA7-12F0-46E2-9C04-843DB0B217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81406"/>
            <a:ext cx="3240000" cy="2301476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3CFD975-619D-4716-A58C-9B32A4CAF6FC}"/>
              </a:ext>
            </a:extLst>
          </p:cNvPr>
          <p:cNvSpPr txBox="1"/>
          <p:nvPr/>
        </p:nvSpPr>
        <p:spPr>
          <a:xfrm>
            <a:off x="990539" y="3669547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periodic variations (Li+ 2019)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ED60C72-7904-4828-84B7-A4837DDC4D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000" y="1796251"/>
            <a:ext cx="3240000" cy="147178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9FDD5FD-316F-473E-98D6-1C231BE7FA0A}"/>
              </a:ext>
            </a:extLst>
          </p:cNvPr>
          <p:cNvSpPr txBox="1"/>
          <p:nvPr/>
        </p:nvSpPr>
        <p:spPr>
          <a:xfrm>
            <a:off x="4673289" y="3642095"/>
            <a:ext cx="3150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profile asymmetry (Du+ 2018)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1B37E1E-A56C-475E-8D71-907B0FEAD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3800" y="1588827"/>
            <a:ext cx="3240000" cy="188663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7AC376A1-DFC0-499D-8CFA-35EFD7651501}"/>
              </a:ext>
            </a:extLst>
          </p:cNvPr>
          <p:cNvSpPr txBox="1"/>
          <p:nvPr/>
        </p:nvSpPr>
        <p:spPr>
          <a:xfrm>
            <a:off x="8445885" y="3642095"/>
            <a:ext cx="3097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ultraviolet deficit (Yan+ 2014)</a:t>
            </a:r>
            <a:endParaRPr lang="zh-CN" alt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5AD7A43-48D4-461D-957F-164860121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41" y="4140996"/>
            <a:ext cx="3240000" cy="21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19EAD48-762A-49E8-8370-F3FD3C78E28A}"/>
              </a:ext>
            </a:extLst>
          </p:cNvPr>
          <p:cNvSpPr txBox="1"/>
          <p:nvPr/>
        </p:nvSpPr>
        <p:spPr>
          <a:xfrm>
            <a:off x="721176" y="6382687"/>
            <a:ext cx="368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counterotating</a:t>
            </a:r>
            <a:r>
              <a:rPr lang="en-US" altLang="zh-CN" dirty="0"/>
              <a:t> disks (Wang+ 2020)</a:t>
            </a:r>
            <a:endParaRPr lang="zh-CN" altLang="en-US" dirty="0"/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7048827B-97D9-4DA0-85CD-3A3E24FC76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AutoShape 6">
            <a:extLst>
              <a:ext uri="{FF2B5EF4-FFF2-40B4-BE49-F238E27FC236}">
                <a16:creationId xmlns:a16="http://schemas.microsoft.com/office/drawing/2014/main" id="{15DE7B0A-DCE6-43BA-880C-6470E6A789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AAC646AD-C341-47D9-9478-EA51E208AD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511" y="4186687"/>
            <a:ext cx="2150977" cy="219600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8A210D62-C7F9-4935-954F-5B4F54DB6B0F}"/>
              </a:ext>
            </a:extLst>
          </p:cNvPr>
          <p:cNvSpPr txBox="1"/>
          <p:nvPr/>
        </p:nvSpPr>
        <p:spPr>
          <a:xfrm>
            <a:off x="4682300" y="6381481"/>
            <a:ext cx="3802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X-shaped radio lobe (Merritt+ 2002)</a:t>
            </a:r>
            <a:endParaRPr lang="zh-CN" altLang="en-US" dirty="0"/>
          </a:p>
        </p:txBody>
      </p:sp>
      <p:sp>
        <p:nvSpPr>
          <p:cNvPr id="17" name="AutoShape 8">
            <a:extLst>
              <a:ext uri="{FF2B5EF4-FFF2-40B4-BE49-F238E27FC236}">
                <a16:creationId xmlns:a16="http://schemas.microsoft.com/office/drawing/2014/main" id="{409E867D-F8CC-4513-8A18-675C462132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1107996" cy="110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AutoShape 10">
            <a:extLst>
              <a:ext uri="{FF2B5EF4-FFF2-40B4-BE49-F238E27FC236}">
                <a16:creationId xmlns:a16="http://schemas.microsoft.com/office/drawing/2014/main" id="{2C3F533B-FA92-4FCA-9F18-8155694877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1107996" cy="110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0595D46-0532-455E-8C4F-AB881A62B37D}"/>
              </a:ext>
            </a:extLst>
          </p:cNvPr>
          <p:cNvSpPr txBox="1"/>
          <p:nvPr/>
        </p:nvSpPr>
        <p:spPr>
          <a:xfrm>
            <a:off x="8798546" y="6366871"/>
            <a:ext cx="2744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Polarization (</a:t>
            </a:r>
            <a:r>
              <a:rPr lang="en-US" altLang="zh-CN" dirty="0" err="1"/>
              <a:t>Savic</a:t>
            </a:r>
            <a:r>
              <a:rPr lang="en-US" altLang="zh-CN" dirty="0"/>
              <a:t>+ 2019)</a:t>
            </a:r>
            <a:endParaRPr lang="zh-CN" altLang="en-US" dirty="0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B5215E27-E507-49D9-B027-1C48238C6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84" b="51437"/>
          <a:stretch/>
        </p:blipFill>
        <p:spPr bwMode="auto">
          <a:xfrm>
            <a:off x="8099765" y="4184537"/>
            <a:ext cx="3797901" cy="206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304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1453AF-96EA-4E15-9115-7E4D27451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Current problems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EA23C-CE22-4C05-A4D2-B25FD84B4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Rule out other explanations</a:t>
            </a:r>
          </a:p>
          <a:p>
            <a:pPr lvl="1">
              <a:lnSpc>
                <a:spcPct val="150000"/>
              </a:lnSpc>
            </a:pPr>
            <a:r>
              <a:rPr lang="en-US" altLang="zh-CN" dirty="0"/>
              <a:t>Fake periodic variations caused by damped random walk</a:t>
            </a:r>
          </a:p>
          <a:p>
            <a:pPr lvl="1">
              <a:lnSpc>
                <a:spcPct val="150000"/>
              </a:lnSpc>
            </a:pPr>
            <a:r>
              <a:rPr lang="en-US" altLang="zh-CN" dirty="0"/>
              <a:t>Profile asymmetries caused by complex BLR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Measuring orbital parameters</a:t>
            </a:r>
          </a:p>
          <a:p>
            <a:pPr lvl="1">
              <a:lnSpc>
                <a:spcPct val="150000"/>
              </a:lnSpc>
            </a:pPr>
            <a:r>
              <a:rPr lang="en-US" altLang="zh-CN" dirty="0"/>
              <a:t>Degeneracies between parameters</a:t>
            </a:r>
          </a:p>
          <a:p>
            <a:pPr lvl="1">
              <a:lnSpc>
                <a:spcPct val="150000"/>
              </a:lnSpc>
            </a:pPr>
            <a:r>
              <a:rPr lang="en-US" altLang="zh-CN" dirty="0"/>
              <a:t>Information of gas dynamics</a:t>
            </a:r>
            <a:endParaRPr lang="zh-CN" altLang="en-US" dirty="0"/>
          </a:p>
        </p:txBody>
      </p:sp>
      <p:sp>
        <p:nvSpPr>
          <p:cNvPr id="4" name="箭头: 右 3">
            <a:extLst>
              <a:ext uri="{FF2B5EF4-FFF2-40B4-BE49-F238E27FC236}">
                <a16:creationId xmlns:a16="http://schemas.microsoft.com/office/drawing/2014/main" id="{F58D1F1C-7E7B-43E0-8FB2-AA788BDBF982}"/>
              </a:ext>
            </a:extLst>
          </p:cNvPr>
          <p:cNvSpPr/>
          <p:nvPr/>
        </p:nvSpPr>
        <p:spPr>
          <a:xfrm>
            <a:off x="7180730" y="3615811"/>
            <a:ext cx="1797423" cy="7709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4F5BE4E-5B8C-4329-AAF9-A7174D9F4A5F}"/>
              </a:ext>
            </a:extLst>
          </p:cNvPr>
          <p:cNvSpPr txBox="1"/>
          <p:nvPr/>
        </p:nvSpPr>
        <p:spPr>
          <a:xfrm>
            <a:off x="9251669" y="3031797"/>
            <a:ext cx="2814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Detecting dynamics of gas around CB-SMBHs with high precision and reconstruct the gravitational field of the binary</a:t>
            </a:r>
            <a:endParaRPr lang="zh-CN" altLang="en-US" sz="2000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2178E21B-0564-403E-81B6-53D3EBB1D815}"/>
              </a:ext>
            </a:extLst>
          </p:cNvPr>
          <p:cNvSpPr txBox="1">
            <a:spLocks/>
          </p:cNvSpPr>
          <p:nvPr/>
        </p:nvSpPr>
        <p:spPr>
          <a:xfrm>
            <a:off x="838200" y="182562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/>
              <a:t>Rule out other explanations</a:t>
            </a:r>
          </a:p>
          <a:p>
            <a:pPr lvl="1">
              <a:lnSpc>
                <a:spcPct val="150000"/>
              </a:lnSpc>
            </a:pPr>
            <a:r>
              <a:rPr lang="en-US" altLang="zh-CN"/>
              <a:t>Fake periodic variations caused by damped random walk</a:t>
            </a:r>
          </a:p>
          <a:p>
            <a:pPr lvl="1">
              <a:lnSpc>
                <a:spcPct val="150000"/>
              </a:lnSpc>
            </a:pPr>
            <a:r>
              <a:rPr lang="en-US" altLang="zh-CN"/>
              <a:t>Profile asymmetries caused by complex BLR</a:t>
            </a:r>
          </a:p>
          <a:p>
            <a:pPr>
              <a:lnSpc>
                <a:spcPct val="150000"/>
              </a:lnSpc>
            </a:pPr>
            <a:r>
              <a:rPr lang="en-US" altLang="zh-CN"/>
              <a:t>Measuring orbital parameters</a:t>
            </a:r>
          </a:p>
          <a:p>
            <a:pPr lvl="1">
              <a:lnSpc>
                <a:spcPct val="150000"/>
              </a:lnSpc>
            </a:pPr>
            <a:r>
              <a:rPr lang="en-US" altLang="zh-CN"/>
              <a:t>Degeneracies between parameters</a:t>
            </a:r>
          </a:p>
          <a:p>
            <a:pPr lvl="1">
              <a:lnSpc>
                <a:spcPct val="150000"/>
              </a:lnSpc>
            </a:pPr>
            <a:r>
              <a:rPr lang="en-US" altLang="zh-CN"/>
              <a:t>Information of gas dynamics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35847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242385-6F60-4C0B-858D-7BFF9BAA5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Traditional method: reverberation mapping</a:t>
            </a:r>
            <a:endParaRPr lang="zh-CN" alt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A8320E13-9777-4EB9-8CC5-0BC4377166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152" y="1954536"/>
            <a:ext cx="2596581" cy="181593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CE6416D-170D-4757-BF7E-715D80E01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00304"/>
            <a:ext cx="4514342" cy="212439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E3D5CD2-7092-40BB-ACA5-D10D7E8FFC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29"/>
          <a:stretch/>
        </p:blipFill>
        <p:spPr>
          <a:xfrm>
            <a:off x="6500939" y="4841919"/>
            <a:ext cx="5082988" cy="17192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088FAA0-457B-4DC6-A5CB-F4FFDB5911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24" y="4921531"/>
            <a:ext cx="5477239" cy="156003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DA7D248-A816-4867-BD10-9BC2CF56A0AF}"/>
              </a:ext>
            </a:extLst>
          </p:cNvPr>
          <p:cNvSpPr txBox="1"/>
          <p:nvPr/>
        </p:nvSpPr>
        <p:spPr>
          <a:xfrm>
            <a:off x="2513860" y="4161333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Single BH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77ADCDC-869C-4D35-B769-0A4CC88B0037}"/>
              </a:ext>
            </a:extLst>
          </p:cNvPr>
          <p:cNvSpPr txBox="1"/>
          <p:nvPr/>
        </p:nvSpPr>
        <p:spPr>
          <a:xfrm>
            <a:off x="8603851" y="4161333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Binary BH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2A088BC-7062-4D45-BA33-79AAD183AF01}"/>
              </a:ext>
            </a:extLst>
          </p:cNvPr>
          <p:cNvSpPr txBox="1"/>
          <p:nvPr/>
        </p:nvSpPr>
        <p:spPr>
          <a:xfrm>
            <a:off x="10111433" y="134292"/>
            <a:ext cx="1904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Wang+ 2018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6036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9757A-727C-4B34-A2E1-17D60EA0B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/>
              <a:t>Reconstructing 2D transfer function from mock data</a:t>
            </a:r>
            <a:endParaRPr lang="zh-CN" altLang="en-US" sz="36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DE11F38-8072-4327-A958-3EC793B46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624" y="1419355"/>
            <a:ext cx="5365375" cy="536537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C2F866E-AA67-45EC-9D44-1849A1ED1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74176"/>
            <a:ext cx="2224122" cy="4914900"/>
          </a:xfrm>
          <a:prstGeom prst="rect">
            <a:avLst/>
          </a:prstGeom>
        </p:spPr>
      </p:pic>
      <p:sp>
        <p:nvSpPr>
          <p:cNvPr id="6" name="箭头: 右 5">
            <a:extLst>
              <a:ext uri="{FF2B5EF4-FFF2-40B4-BE49-F238E27FC236}">
                <a16:creationId xmlns:a16="http://schemas.microsoft.com/office/drawing/2014/main" id="{8BF6EC5D-D3F7-4361-9199-FE1BD34E6F75}"/>
              </a:ext>
            </a:extLst>
          </p:cNvPr>
          <p:cNvSpPr/>
          <p:nvPr/>
        </p:nvSpPr>
        <p:spPr>
          <a:xfrm>
            <a:off x="3226776" y="3701562"/>
            <a:ext cx="2611315" cy="3604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28FD3F5-8AB1-40AA-9EE6-42A588D03D48}"/>
              </a:ext>
            </a:extLst>
          </p:cNvPr>
          <p:cNvSpPr txBox="1"/>
          <p:nvPr/>
        </p:nvSpPr>
        <p:spPr>
          <a:xfrm>
            <a:off x="3546424" y="3332230"/>
            <a:ext cx="1994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maximum entropy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87D8791-596D-49C9-8B1B-D085604A5B33}"/>
              </a:ext>
            </a:extLst>
          </p:cNvPr>
          <p:cNvSpPr/>
          <p:nvPr/>
        </p:nvSpPr>
        <p:spPr>
          <a:xfrm>
            <a:off x="8915400" y="1528481"/>
            <a:ext cx="2402541" cy="32452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E44FD55-4019-49D7-B7FD-2D94A77F5981}"/>
              </a:ext>
            </a:extLst>
          </p:cNvPr>
          <p:cNvSpPr txBox="1"/>
          <p:nvPr/>
        </p:nvSpPr>
        <p:spPr>
          <a:xfrm>
            <a:off x="9466875" y="134292"/>
            <a:ext cx="2603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Songsheng+ 2020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63889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F06079-F175-452E-B459-BDE68780B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New method:</a:t>
            </a:r>
            <a:r>
              <a:rPr lang="zh-CN" altLang="en-US" dirty="0"/>
              <a:t> </a:t>
            </a:r>
            <a:r>
              <a:rPr lang="en-US" altLang="zh-CN" dirty="0"/>
              <a:t>optical interferometry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8650216-33B4-409E-9869-5DF6F188A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666" y="4081798"/>
            <a:ext cx="2675964" cy="2675964"/>
          </a:xfrm>
          <a:prstGeom prst="rect">
            <a:avLst/>
          </a:prstGeom>
        </p:spPr>
      </p:pic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27030D1C-274A-4059-8145-1259049361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492" y="1926589"/>
            <a:ext cx="5381067" cy="465992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E97FFF4-6B56-452D-843E-ED2C2CD867EF}"/>
              </a:ext>
            </a:extLst>
          </p:cNvPr>
          <p:cNvSpPr txBox="1"/>
          <p:nvPr/>
        </p:nvSpPr>
        <p:spPr>
          <a:xfrm>
            <a:off x="8028681" y="134292"/>
            <a:ext cx="4163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GRAVITY Collaboration+ 2018</a:t>
            </a:r>
            <a:endParaRPr lang="zh-CN" altLang="en-US" sz="2400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1FB1B7A-1FD5-475F-987F-A3465435E2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666" y="1682364"/>
            <a:ext cx="2928855" cy="219664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34265146-861D-4A10-99B7-A8E21159A73E}"/>
              </a:ext>
            </a:extLst>
          </p:cNvPr>
          <p:cNvSpPr txBox="1"/>
          <p:nvPr/>
        </p:nvSpPr>
        <p:spPr>
          <a:xfrm>
            <a:off x="7606553" y="1682364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Resolving BLR of 3C 273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16753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AE0C42-63ED-43D7-8AE4-B4B33006C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Interferometric</a:t>
            </a:r>
            <a:r>
              <a:rPr lang="zh-CN" altLang="en-US" dirty="0"/>
              <a:t> </a:t>
            </a:r>
            <a:r>
              <a:rPr lang="en-US" altLang="zh-CN" dirty="0"/>
              <a:t>signatures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CB-SMBH</a:t>
            </a:r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8FCE21D2-9916-46C3-B790-F6607B70E172}"/>
              </a:ext>
            </a:extLst>
          </p:cNvPr>
          <p:cNvGrpSpPr/>
          <p:nvPr/>
        </p:nvGrpSpPr>
        <p:grpSpPr>
          <a:xfrm>
            <a:off x="778749" y="1917567"/>
            <a:ext cx="10456818" cy="4656799"/>
            <a:chOff x="778575" y="2311268"/>
            <a:chExt cx="8433964" cy="3004606"/>
          </a:xfrm>
        </p:grpSpPr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F5EF66D9-1E16-4CF5-99A3-F5570C244430}"/>
                </a:ext>
              </a:extLst>
            </p:cNvPr>
            <p:cNvCxnSpPr>
              <a:cxnSpLocks/>
            </p:cNvCxnSpPr>
            <p:nvPr/>
          </p:nvCxnSpPr>
          <p:spPr>
            <a:xfrm>
              <a:off x="5282451" y="4590058"/>
              <a:ext cx="3930088" cy="19545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7F5F4EE-A045-410F-A7CD-7F0C18919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8900000">
              <a:off x="2215981" y="2943342"/>
              <a:ext cx="337607" cy="337607"/>
            </a:xfrm>
            <a:prstGeom prst="rect">
              <a:avLst/>
            </a:prstGeom>
          </p:spPr>
        </p:pic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28DDA942-C249-4273-98E4-1D503CD678B6}"/>
                </a:ext>
              </a:extLst>
            </p:cNvPr>
            <p:cNvSpPr/>
            <p:nvPr/>
          </p:nvSpPr>
          <p:spPr>
            <a:xfrm>
              <a:off x="1444077" y="2676208"/>
              <a:ext cx="1881412" cy="871874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650216993">
                    <a:custGeom>
                      <a:avLst/>
                      <a:gdLst>
                        <a:gd name="connsiteX0" fmla="*/ 0 w 2389094"/>
                        <a:gd name="connsiteY0" fmla="*/ 553571 h 1107141"/>
                        <a:gd name="connsiteX1" fmla="*/ 1194547 w 2389094"/>
                        <a:gd name="connsiteY1" fmla="*/ 0 h 1107141"/>
                        <a:gd name="connsiteX2" fmla="*/ 2389094 w 2389094"/>
                        <a:gd name="connsiteY2" fmla="*/ 553571 h 1107141"/>
                        <a:gd name="connsiteX3" fmla="*/ 1194547 w 2389094"/>
                        <a:gd name="connsiteY3" fmla="*/ 1107142 h 1107141"/>
                        <a:gd name="connsiteX4" fmla="*/ 0 w 2389094"/>
                        <a:gd name="connsiteY4" fmla="*/ 553571 h 11071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89094" h="1107141" extrusionOk="0">
                          <a:moveTo>
                            <a:pt x="0" y="553571"/>
                          </a:moveTo>
                          <a:cubicBezTo>
                            <a:pt x="-17946" y="248610"/>
                            <a:pt x="565215" y="29886"/>
                            <a:pt x="1194547" y="0"/>
                          </a:cubicBezTo>
                          <a:cubicBezTo>
                            <a:pt x="1871094" y="34515"/>
                            <a:pt x="2390318" y="285198"/>
                            <a:pt x="2389094" y="553571"/>
                          </a:cubicBezTo>
                          <a:cubicBezTo>
                            <a:pt x="2338667" y="783220"/>
                            <a:pt x="1873039" y="1129827"/>
                            <a:pt x="1194547" y="1107142"/>
                          </a:cubicBezTo>
                          <a:cubicBezTo>
                            <a:pt x="540713" y="1085210"/>
                            <a:pt x="20537" y="897589"/>
                            <a:pt x="0" y="553571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6"/>
            </a:p>
          </p:txBody>
        </p:sp>
        <p:sp>
          <p:nvSpPr>
            <p:cNvPr id="8" name="云形 7">
              <a:extLst>
                <a:ext uri="{FF2B5EF4-FFF2-40B4-BE49-F238E27FC236}">
                  <a16:creationId xmlns:a16="http://schemas.microsoft.com/office/drawing/2014/main" id="{C36F4BED-CB1D-41F8-B72E-2F36E12EAB82}"/>
                </a:ext>
              </a:extLst>
            </p:cNvPr>
            <p:cNvSpPr/>
            <p:nvPr/>
          </p:nvSpPr>
          <p:spPr>
            <a:xfrm>
              <a:off x="1262335" y="2956831"/>
              <a:ext cx="483590" cy="310627"/>
            </a:xfrm>
            <a:prstGeom prst="cloud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6"/>
            </a:p>
          </p:txBody>
        </p:sp>
        <p:sp>
          <p:nvSpPr>
            <p:cNvPr id="9" name="云形 8">
              <a:extLst>
                <a:ext uri="{FF2B5EF4-FFF2-40B4-BE49-F238E27FC236}">
                  <a16:creationId xmlns:a16="http://schemas.microsoft.com/office/drawing/2014/main" id="{CDD7E6B1-39EB-448F-B347-87AEA19A86A0}"/>
                </a:ext>
              </a:extLst>
            </p:cNvPr>
            <p:cNvSpPr/>
            <p:nvPr/>
          </p:nvSpPr>
          <p:spPr>
            <a:xfrm>
              <a:off x="3023641" y="2956815"/>
              <a:ext cx="483590" cy="310627"/>
            </a:xfrm>
            <a:prstGeom prst="clou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6"/>
            </a:p>
          </p:txBody>
        </p:sp>
        <p:sp>
          <p:nvSpPr>
            <p:cNvPr id="10" name="云形 9">
              <a:extLst>
                <a:ext uri="{FF2B5EF4-FFF2-40B4-BE49-F238E27FC236}">
                  <a16:creationId xmlns:a16="http://schemas.microsoft.com/office/drawing/2014/main" id="{9682C951-D375-4A0B-A6E3-39CEB29C2F4B}"/>
                </a:ext>
              </a:extLst>
            </p:cNvPr>
            <p:cNvSpPr/>
            <p:nvPr/>
          </p:nvSpPr>
          <p:spPr>
            <a:xfrm>
              <a:off x="2563455" y="2604290"/>
              <a:ext cx="483590" cy="310627"/>
            </a:xfrm>
            <a:prstGeom prst="cloud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6"/>
            </a:p>
          </p:txBody>
        </p:sp>
        <p:sp>
          <p:nvSpPr>
            <p:cNvPr id="11" name="云形 10">
              <a:extLst>
                <a:ext uri="{FF2B5EF4-FFF2-40B4-BE49-F238E27FC236}">
                  <a16:creationId xmlns:a16="http://schemas.microsoft.com/office/drawing/2014/main" id="{4E3D9B05-1B46-4E8A-89BF-F502E1588B37}"/>
                </a:ext>
              </a:extLst>
            </p:cNvPr>
            <p:cNvSpPr/>
            <p:nvPr/>
          </p:nvSpPr>
          <p:spPr>
            <a:xfrm>
              <a:off x="2563455" y="3336061"/>
              <a:ext cx="483590" cy="310627"/>
            </a:xfrm>
            <a:prstGeom prst="cloud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6"/>
            </a:p>
          </p:txBody>
        </p:sp>
        <p:sp>
          <p:nvSpPr>
            <p:cNvPr id="12" name="云形 11">
              <a:extLst>
                <a:ext uri="{FF2B5EF4-FFF2-40B4-BE49-F238E27FC236}">
                  <a16:creationId xmlns:a16="http://schemas.microsoft.com/office/drawing/2014/main" id="{92BE2E95-3482-46D2-8462-ADAD3A301628}"/>
                </a:ext>
              </a:extLst>
            </p:cNvPr>
            <p:cNvSpPr/>
            <p:nvPr/>
          </p:nvSpPr>
          <p:spPr>
            <a:xfrm>
              <a:off x="1813393" y="2606237"/>
              <a:ext cx="483590" cy="310627"/>
            </a:xfrm>
            <a:prstGeom prst="cloud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6"/>
            </a:p>
          </p:txBody>
        </p:sp>
        <p:sp>
          <p:nvSpPr>
            <p:cNvPr id="13" name="云形 12">
              <a:extLst>
                <a:ext uri="{FF2B5EF4-FFF2-40B4-BE49-F238E27FC236}">
                  <a16:creationId xmlns:a16="http://schemas.microsoft.com/office/drawing/2014/main" id="{EB1D2E4B-D575-4696-9919-8918603906BE}"/>
                </a:ext>
              </a:extLst>
            </p:cNvPr>
            <p:cNvSpPr/>
            <p:nvPr/>
          </p:nvSpPr>
          <p:spPr>
            <a:xfrm>
              <a:off x="1812918" y="3350872"/>
              <a:ext cx="483590" cy="310627"/>
            </a:xfrm>
            <a:prstGeom prst="cloud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6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9142AACD-96BC-4767-8363-6DEA50B8AF90}"/>
                </a:ext>
              </a:extLst>
            </p:cNvPr>
            <p:cNvSpPr txBox="1"/>
            <p:nvPr/>
          </p:nvSpPr>
          <p:spPr>
            <a:xfrm>
              <a:off x="3086144" y="2577603"/>
              <a:ext cx="478634" cy="258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/>
                <a:t>BLR</a:t>
              </a:r>
              <a:endParaRPr lang="zh-CN" altLang="en-US" sz="2000" dirty="0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B4A4C75-B7D5-476B-BC38-C0F106E52221}"/>
                </a:ext>
              </a:extLst>
            </p:cNvPr>
            <p:cNvSpPr txBox="1"/>
            <p:nvPr/>
          </p:nvSpPr>
          <p:spPr>
            <a:xfrm>
              <a:off x="2556118" y="3012701"/>
              <a:ext cx="407524" cy="258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/>
                <a:t>BH</a:t>
              </a:r>
              <a:endParaRPr lang="zh-CN" altLang="en-US" sz="2000" dirty="0"/>
            </a:p>
          </p:txBody>
        </p:sp>
        <p:sp>
          <p:nvSpPr>
            <p:cNvPr id="16" name="箭头: 下 15">
              <a:extLst>
                <a:ext uri="{FF2B5EF4-FFF2-40B4-BE49-F238E27FC236}">
                  <a16:creationId xmlns:a16="http://schemas.microsoft.com/office/drawing/2014/main" id="{CDE09E9D-8D0F-4905-8BD8-CDC3C549A2C7}"/>
                </a:ext>
              </a:extLst>
            </p:cNvPr>
            <p:cNvSpPr/>
            <p:nvPr/>
          </p:nvSpPr>
          <p:spPr>
            <a:xfrm>
              <a:off x="1058693" y="2924386"/>
              <a:ext cx="123545" cy="375484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6"/>
            </a:p>
          </p:txBody>
        </p:sp>
        <p:sp>
          <p:nvSpPr>
            <p:cNvPr id="17" name="箭头: 下 16">
              <a:extLst>
                <a:ext uri="{FF2B5EF4-FFF2-40B4-BE49-F238E27FC236}">
                  <a16:creationId xmlns:a16="http://schemas.microsoft.com/office/drawing/2014/main" id="{49D4BD27-34E2-4DB3-A0F0-569383942027}"/>
                </a:ext>
              </a:extLst>
            </p:cNvPr>
            <p:cNvSpPr/>
            <p:nvPr/>
          </p:nvSpPr>
          <p:spPr>
            <a:xfrm rot="10800000">
              <a:off x="3587328" y="2888168"/>
              <a:ext cx="123545" cy="375484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6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1E1849AB-9EF0-4D52-B529-5A5B5FE8B9D4}"/>
                    </a:ext>
                  </a:extLst>
                </p:cNvPr>
                <p:cNvSpPr txBox="1"/>
                <p:nvPr/>
              </p:nvSpPr>
              <p:spPr>
                <a:xfrm>
                  <a:off x="970999" y="2674552"/>
                  <a:ext cx="389991" cy="19858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000">
                                <a:latin typeface="Cambria Math" panose="02040503050406030204" pitchFamily="18" charset="0"/>
                              </a:rPr>
                              <m:t>los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1E1849AB-9EF0-4D52-B529-5A5B5FE8B9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0999" y="2674552"/>
                  <a:ext cx="389991" cy="198580"/>
                </a:xfrm>
                <a:prstGeom prst="rect">
                  <a:avLst/>
                </a:prstGeom>
                <a:blipFill>
                  <a:blip r:embed="rId3"/>
                  <a:stretch>
                    <a:fillRect l="-6329" r="-5063" b="-18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1365C9E6-AEA2-4E97-AB8A-C4276066CA70}"/>
                </a:ext>
              </a:extLst>
            </p:cNvPr>
            <p:cNvSpPr/>
            <p:nvPr/>
          </p:nvSpPr>
          <p:spPr>
            <a:xfrm rot="10800000">
              <a:off x="1156411" y="4095503"/>
              <a:ext cx="2280194" cy="901598"/>
            </a:xfrm>
            <a:custGeom>
              <a:avLst/>
              <a:gdLst>
                <a:gd name="connsiteX0" fmla="*/ 0 w 1241612"/>
                <a:gd name="connsiteY0" fmla="*/ 945440 h 1885690"/>
                <a:gd name="connsiteX1" fmla="*/ 309283 w 1241612"/>
                <a:gd name="connsiteY1" fmla="*/ 26558 h 1885690"/>
                <a:gd name="connsiteX2" fmla="*/ 927847 w 1241612"/>
                <a:gd name="connsiteY2" fmla="*/ 1864323 h 1885690"/>
                <a:gd name="connsiteX3" fmla="*/ 1241612 w 1241612"/>
                <a:gd name="connsiteY3" fmla="*/ 864758 h 1885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1612" h="1885690">
                  <a:moveTo>
                    <a:pt x="0" y="945440"/>
                  </a:moveTo>
                  <a:cubicBezTo>
                    <a:pt x="77321" y="409425"/>
                    <a:pt x="154642" y="-126589"/>
                    <a:pt x="309283" y="26558"/>
                  </a:cubicBezTo>
                  <a:cubicBezTo>
                    <a:pt x="463924" y="179705"/>
                    <a:pt x="772459" y="1724623"/>
                    <a:pt x="927847" y="1864323"/>
                  </a:cubicBezTo>
                  <a:cubicBezTo>
                    <a:pt x="1083235" y="2004023"/>
                    <a:pt x="1162423" y="1434390"/>
                    <a:pt x="1241612" y="864758"/>
                  </a:cubicBezTo>
                </a:path>
              </a:pathLst>
            </a:cu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6"/>
            </a:p>
          </p:txBody>
        </p: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6A31350D-7A5F-4C1A-B120-1143340AF5A1}"/>
                </a:ext>
              </a:extLst>
            </p:cNvPr>
            <p:cNvCxnSpPr>
              <a:cxnSpLocks/>
            </p:cNvCxnSpPr>
            <p:nvPr/>
          </p:nvCxnSpPr>
          <p:spPr>
            <a:xfrm>
              <a:off x="970999" y="4590697"/>
              <a:ext cx="3053352" cy="2165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86645069-77F6-4757-B1C2-204E5923175E}"/>
                </a:ext>
              </a:extLst>
            </p:cNvPr>
            <p:cNvCxnSpPr/>
            <p:nvPr/>
          </p:nvCxnSpPr>
          <p:spPr>
            <a:xfrm>
              <a:off x="1062224" y="3888492"/>
              <a:ext cx="0" cy="1426061"/>
            </a:xfrm>
            <a:prstGeom prst="line">
              <a:avLst/>
            </a:prstGeom>
            <a:ln w="12700">
              <a:solidFill>
                <a:schemeClr val="tx1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CE18A76B-6CB1-433C-8E0B-7D966CF21BFE}"/>
                </a:ext>
              </a:extLst>
            </p:cNvPr>
            <p:cNvSpPr txBox="1"/>
            <p:nvPr/>
          </p:nvSpPr>
          <p:spPr>
            <a:xfrm>
              <a:off x="3649101" y="4701717"/>
              <a:ext cx="1209124" cy="258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/>
                <a:t>Wavelength</a:t>
              </a:r>
              <a:endParaRPr lang="zh-CN" altLang="en-US" sz="2000" dirty="0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30167292-7BEF-4B6C-914A-5A899C7CE546}"/>
                </a:ext>
              </a:extLst>
            </p:cNvPr>
            <p:cNvSpPr txBox="1"/>
            <p:nvPr/>
          </p:nvSpPr>
          <p:spPr>
            <a:xfrm>
              <a:off x="778575" y="3686328"/>
              <a:ext cx="669984" cy="258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/>
                <a:t>Phase</a:t>
              </a:r>
              <a:endParaRPr lang="zh-CN" altLang="en-US" sz="2000" dirty="0"/>
            </a:p>
          </p:txBody>
        </p:sp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7BA3DEC0-149A-4AA2-8F80-E165359EC145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>
              <a:off x="1504131" y="3267128"/>
              <a:ext cx="78241" cy="828377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C6BF5AC2-D4DC-4541-B250-EC634CBE59BC}"/>
                </a:ext>
              </a:extLst>
            </p:cNvPr>
            <p:cNvCxnSpPr>
              <a:cxnSpLocks/>
            </p:cNvCxnSpPr>
            <p:nvPr/>
          </p:nvCxnSpPr>
          <p:spPr>
            <a:xfrm>
              <a:off x="2024277" y="3646687"/>
              <a:ext cx="0" cy="644444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>
              <a:extLst>
                <a:ext uri="{FF2B5EF4-FFF2-40B4-BE49-F238E27FC236}">
                  <a16:creationId xmlns:a16="http://schemas.microsoft.com/office/drawing/2014/main" id="{7791C50C-2F53-4586-B094-99372D5299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6920" y="3646687"/>
              <a:ext cx="207234" cy="1128034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C9DB3920-281B-41E1-950C-52C48F7995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23642" y="3264672"/>
              <a:ext cx="274263" cy="1732431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F599A85A-2DFB-4579-8C2E-0AC675D87EE2}"/>
                </a:ext>
              </a:extLst>
            </p:cNvPr>
            <p:cNvSpPr/>
            <p:nvPr/>
          </p:nvSpPr>
          <p:spPr>
            <a:xfrm>
              <a:off x="5632293" y="2847420"/>
              <a:ext cx="1062486" cy="452449"/>
            </a:xfrm>
            <a:prstGeom prst="ellipse">
              <a:avLst/>
            </a:prstGeom>
            <a:gradFill>
              <a:gsLst>
                <a:gs pos="0">
                  <a:srgbClr val="0070C0"/>
                </a:gs>
                <a:gs pos="59000">
                  <a:srgbClr val="CCECFF"/>
                </a:gs>
                <a:gs pos="92000">
                  <a:srgbClr val="FF9999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6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ADEC43E3-B85F-485C-809E-05F3024AE876}"/>
                </a:ext>
              </a:extLst>
            </p:cNvPr>
            <p:cNvSpPr/>
            <p:nvPr/>
          </p:nvSpPr>
          <p:spPr>
            <a:xfrm>
              <a:off x="7471394" y="2847420"/>
              <a:ext cx="1062486" cy="452449"/>
            </a:xfrm>
            <a:prstGeom prst="ellipse">
              <a:avLst/>
            </a:prstGeom>
            <a:gradFill flip="none" rotWithShape="1">
              <a:gsLst>
                <a:gs pos="23000">
                  <a:srgbClr val="CCECFF"/>
                </a:gs>
                <a:gs pos="54000">
                  <a:srgbClr val="FF9999"/>
                </a:gs>
                <a:gs pos="100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6"/>
            </a:p>
          </p:txBody>
        </p: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5FE8E22E-9734-4206-99C6-8A09C86A8253}"/>
                </a:ext>
              </a:extLst>
            </p:cNvPr>
            <p:cNvGrpSpPr/>
            <p:nvPr/>
          </p:nvGrpSpPr>
          <p:grpSpPr>
            <a:xfrm>
              <a:off x="5987045" y="2508028"/>
              <a:ext cx="352985" cy="500478"/>
              <a:chOff x="6750423" y="1756162"/>
              <a:chExt cx="448235" cy="635528"/>
            </a:xfrm>
          </p:grpSpPr>
          <p:cxnSp>
            <p:nvCxnSpPr>
              <p:cNvPr id="51" name="直接箭头连接符 50">
                <a:extLst>
                  <a:ext uri="{FF2B5EF4-FFF2-40B4-BE49-F238E27FC236}">
                    <a16:creationId xmlns:a16="http://schemas.microsoft.com/office/drawing/2014/main" id="{9779755C-0863-4940-8CB2-5AC5223CE53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79023" y="1756162"/>
                <a:ext cx="0" cy="63552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弧形 51">
                <a:extLst>
                  <a:ext uri="{FF2B5EF4-FFF2-40B4-BE49-F238E27FC236}">
                    <a16:creationId xmlns:a16="http://schemas.microsoft.com/office/drawing/2014/main" id="{349C24A1-F564-412D-9B02-BDF374AB4B05}"/>
                  </a:ext>
                </a:extLst>
              </p:cNvPr>
              <p:cNvSpPr/>
              <p:nvPr/>
            </p:nvSpPr>
            <p:spPr>
              <a:xfrm>
                <a:off x="6750423" y="1927895"/>
                <a:ext cx="448235" cy="156399"/>
              </a:xfrm>
              <a:prstGeom prst="arc">
                <a:avLst>
                  <a:gd name="adj1" fmla="val 18434071"/>
                  <a:gd name="adj2" fmla="val 12872898"/>
                </a:avLst>
              </a:prstGeom>
              <a:ln w="12700">
                <a:solidFill>
                  <a:schemeClr val="tx1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206"/>
              </a:p>
            </p:txBody>
          </p:sp>
        </p:grp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FA95FB54-39E9-4A83-AE22-8F4D21EA7701}"/>
                </a:ext>
              </a:extLst>
            </p:cNvPr>
            <p:cNvGrpSpPr/>
            <p:nvPr/>
          </p:nvGrpSpPr>
          <p:grpSpPr>
            <a:xfrm>
              <a:off x="7826145" y="2508028"/>
              <a:ext cx="352985" cy="500478"/>
              <a:chOff x="6750423" y="1756162"/>
              <a:chExt cx="448235" cy="635528"/>
            </a:xfrm>
          </p:grpSpPr>
          <p:cxnSp>
            <p:nvCxnSpPr>
              <p:cNvPr id="49" name="直接箭头连接符 48">
                <a:extLst>
                  <a:ext uri="{FF2B5EF4-FFF2-40B4-BE49-F238E27FC236}">
                    <a16:creationId xmlns:a16="http://schemas.microsoft.com/office/drawing/2014/main" id="{60F25F03-8422-4C38-AB01-854EBE7220D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79023" y="1756162"/>
                <a:ext cx="0" cy="63552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弧形 49">
                <a:extLst>
                  <a:ext uri="{FF2B5EF4-FFF2-40B4-BE49-F238E27FC236}">
                    <a16:creationId xmlns:a16="http://schemas.microsoft.com/office/drawing/2014/main" id="{53732BE4-F481-4414-81C3-F0591793F753}"/>
                  </a:ext>
                </a:extLst>
              </p:cNvPr>
              <p:cNvSpPr/>
              <p:nvPr/>
            </p:nvSpPr>
            <p:spPr>
              <a:xfrm>
                <a:off x="6750423" y="1927895"/>
                <a:ext cx="448235" cy="156399"/>
              </a:xfrm>
              <a:prstGeom prst="arc">
                <a:avLst>
                  <a:gd name="adj1" fmla="val 18434071"/>
                  <a:gd name="adj2" fmla="val 12872898"/>
                </a:avLst>
              </a:prstGeom>
              <a:ln w="12700">
                <a:solidFill>
                  <a:schemeClr val="tx1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206"/>
              </a:p>
            </p:txBody>
          </p:sp>
        </p:grp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5C86A48A-B399-44E4-BDE6-8B7DBC8645E0}"/>
                </a:ext>
              </a:extLst>
            </p:cNvPr>
            <p:cNvSpPr/>
            <p:nvPr/>
          </p:nvSpPr>
          <p:spPr>
            <a:xfrm>
              <a:off x="5454862" y="4087394"/>
              <a:ext cx="3481374" cy="907200"/>
            </a:xfrm>
            <a:custGeom>
              <a:avLst/>
              <a:gdLst>
                <a:gd name="connsiteX0" fmla="*/ 0 w 4351376"/>
                <a:gd name="connsiteY0" fmla="*/ 1009280 h 2031357"/>
                <a:gd name="connsiteX1" fmla="*/ 434788 w 4351376"/>
                <a:gd name="connsiteY1" fmla="*/ 751 h 2031357"/>
                <a:gd name="connsiteX2" fmla="*/ 1259541 w 4351376"/>
                <a:gd name="connsiteY2" fmla="*/ 1148233 h 2031357"/>
                <a:gd name="connsiteX3" fmla="*/ 2931458 w 4351376"/>
                <a:gd name="connsiteY3" fmla="*/ 1197539 h 2031357"/>
                <a:gd name="connsiteX4" fmla="*/ 3527611 w 4351376"/>
                <a:gd name="connsiteY4" fmla="*/ 2031257 h 2031357"/>
                <a:gd name="connsiteX5" fmla="*/ 4244788 w 4351376"/>
                <a:gd name="connsiteY5" fmla="*/ 1139269 h 2031357"/>
                <a:gd name="connsiteX6" fmla="*/ 4334435 w 4351376"/>
                <a:gd name="connsiteY6" fmla="*/ 995833 h 2031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51376" h="2031357">
                  <a:moveTo>
                    <a:pt x="0" y="1009280"/>
                  </a:moveTo>
                  <a:cubicBezTo>
                    <a:pt x="112432" y="493436"/>
                    <a:pt x="224865" y="-22408"/>
                    <a:pt x="434788" y="751"/>
                  </a:cubicBezTo>
                  <a:cubicBezTo>
                    <a:pt x="644712" y="23910"/>
                    <a:pt x="843429" y="948768"/>
                    <a:pt x="1259541" y="1148233"/>
                  </a:cubicBezTo>
                  <a:cubicBezTo>
                    <a:pt x="1675653" y="1347698"/>
                    <a:pt x="2553446" y="1050368"/>
                    <a:pt x="2931458" y="1197539"/>
                  </a:cubicBezTo>
                  <a:cubicBezTo>
                    <a:pt x="3309470" y="1344710"/>
                    <a:pt x="3308723" y="2040969"/>
                    <a:pt x="3527611" y="2031257"/>
                  </a:cubicBezTo>
                  <a:cubicBezTo>
                    <a:pt x="3746499" y="2021545"/>
                    <a:pt x="4110317" y="1311840"/>
                    <a:pt x="4244788" y="1139269"/>
                  </a:cubicBezTo>
                  <a:cubicBezTo>
                    <a:pt x="4379259" y="966698"/>
                    <a:pt x="4356847" y="981265"/>
                    <a:pt x="4334435" y="995833"/>
                  </a:cubicBezTo>
                </a:path>
              </a:pathLst>
            </a:cu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6"/>
            </a:p>
          </p:txBody>
        </p:sp>
        <p:cxnSp>
          <p:nvCxnSpPr>
            <p:cNvPr id="33" name="直接箭头连接符 32">
              <a:extLst>
                <a:ext uri="{FF2B5EF4-FFF2-40B4-BE49-F238E27FC236}">
                  <a16:creationId xmlns:a16="http://schemas.microsoft.com/office/drawing/2014/main" id="{ABBD5970-D132-46A2-866C-365FFA340EA0}"/>
                </a:ext>
              </a:extLst>
            </p:cNvPr>
            <p:cNvCxnSpPr>
              <a:cxnSpLocks/>
              <a:stCxn id="28" idx="2"/>
              <a:endCxn id="32" idx="1"/>
            </p:cNvCxnSpPr>
            <p:nvPr/>
          </p:nvCxnSpPr>
          <p:spPr>
            <a:xfrm>
              <a:off x="5632295" y="3073645"/>
              <a:ext cx="170425" cy="1014084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>
              <a:extLst>
                <a:ext uri="{FF2B5EF4-FFF2-40B4-BE49-F238E27FC236}">
                  <a16:creationId xmlns:a16="http://schemas.microsoft.com/office/drawing/2014/main" id="{0C2E72E0-4EEE-4F27-8FE0-45C09B31A112}"/>
                </a:ext>
              </a:extLst>
            </p:cNvPr>
            <p:cNvCxnSpPr>
              <a:cxnSpLocks/>
              <a:stCxn id="28" idx="6"/>
              <a:endCxn id="32" idx="3"/>
            </p:cNvCxnSpPr>
            <p:nvPr/>
          </p:nvCxnSpPr>
          <p:spPr>
            <a:xfrm>
              <a:off x="6694780" y="3073645"/>
              <a:ext cx="1105433" cy="154856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箭头连接符 34">
              <a:extLst>
                <a:ext uri="{FF2B5EF4-FFF2-40B4-BE49-F238E27FC236}">
                  <a16:creationId xmlns:a16="http://schemas.microsoft.com/office/drawing/2014/main" id="{FB40913B-9F31-4347-B2DB-82B44D2723F9}"/>
                </a:ext>
              </a:extLst>
            </p:cNvPr>
            <p:cNvCxnSpPr>
              <a:cxnSpLocks/>
              <a:stCxn id="29" idx="4"/>
            </p:cNvCxnSpPr>
            <p:nvPr/>
          </p:nvCxnSpPr>
          <p:spPr>
            <a:xfrm flipH="1">
              <a:off x="7757265" y="3299870"/>
              <a:ext cx="245372" cy="1246433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箭头连接符 35">
              <a:extLst>
                <a:ext uri="{FF2B5EF4-FFF2-40B4-BE49-F238E27FC236}">
                  <a16:creationId xmlns:a16="http://schemas.microsoft.com/office/drawing/2014/main" id="{E396531A-B241-49FD-8A84-0FACE34CA6E3}"/>
                </a:ext>
              </a:extLst>
            </p:cNvPr>
            <p:cNvCxnSpPr>
              <a:cxnSpLocks/>
              <a:stCxn id="29" idx="6"/>
              <a:endCxn id="32" idx="4"/>
            </p:cNvCxnSpPr>
            <p:nvPr/>
          </p:nvCxnSpPr>
          <p:spPr>
            <a:xfrm flipH="1">
              <a:off x="8277172" y="3073645"/>
              <a:ext cx="256708" cy="1920904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36">
              <a:extLst>
                <a:ext uri="{FF2B5EF4-FFF2-40B4-BE49-F238E27FC236}">
                  <a16:creationId xmlns:a16="http://schemas.microsoft.com/office/drawing/2014/main" id="{2265F8FD-4020-4BDA-9F14-AA2975DAF4E9}"/>
                </a:ext>
              </a:extLst>
            </p:cNvPr>
            <p:cNvCxnSpPr>
              <a:cxnSpLocks/>
              <a:endCxn id="32" idx="2"/>
            </p:cNvCxnSpPr>
            <p:nvPr/>
          </p:nvCxnSpPr>
          <p:spPr>
            <a:xfrm>
              <a:off x="6205803" y="3299870"/>
              <a:ext cx="256771" cy="1300323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7">
              <a:extLst>
                <a:ext uri="{FF2B5EF4-FFF2-40B4-BE49-F238E27FC236}">
                  <a16:creationId xmlns:a16="http://schemas.microsoft.com/office/drawing/2014/main" id="{E438C942-C294-4B16-86A6-94AACAA94D3B}"/>
                </a:ext>
              </a:extLst>
            </p:cNvPr>
            <p:cNvCxnSpPr>
              <a:cxnSpLocks/>
              <a:endCxn id="32" idx="2"/>
            </p:cNvCxnSpPr>
            <p:nvPr/>
          </p:nvCxnSpPr>
          <p:spPr>
            <a:xfrm flipH="1">
              <a:off x="6462574" y="3075909"/>
              <a:ext cx="1014747" cy="1524283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3592A7B6-D41B-46F4-8994-6A4C4BA79FC1}"/>
                </a:ext>
              </a:extLst>
            </p:cNvPr>
            <p:cNvCxnSpPr/>
            <p:nvPr/>
          </p:nvCxnSpPr>
          <p:spPr>
            <a:xfrm>
              <a:off x="5350995" y="3889813"/>
              <a:ext cx="0" cy="1426061"/>
            </a:xfrm>
            <a:prstGeom prst="line">
              <a:avLst/>
            </a:prstGeom>
            <a:ln w="12700">
              <a:solidFill>
                <a:schemeClr val="tx1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FF35C9C8-0ACB-4134-A934-3213F2F83A55}"/>
                </a:ext>
              </a:extLst>
            </p:cNvPr>
            <p:cNvGrpSpPr/>
            <p:nvPr/>
          </p:nvGrpSpPr>
          <p:grpSpPr>
            <a:xfrm>
              <a:off x="6908359" y="2311268"/>
              <a:ext cx="352985" cy="742764"/>
              <a:chOff x="6750423" y="1756162"/>
              <a:chExt cx="448235" cy="635528"/>
            </a:xfrm>
          </p:grpSpPr>
          <p:cxnSp>
            <p:nvCxnSpPr>
              <p:cNvPr id="47" name="直接箭头连接符 46">
                <a:extLst>
                  <a:ext uri="{FF2B5EF4-FFF2-40B4-BE49-F238E27FC236}">
                    <a16:creationId xmlns:a16="http://schemas.microsoft.com/office/drawing/2014/main" id="{8D6455E2-BE08-4AE6-A1FC-C44BE571FE7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79023" y="1756162"/>
                <a:ext cx="0" cy="63552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弧形 47">
                <a:extLst>
                  <a:ext uri="{FF2B5EF4-FFF2-40B4-BE49-F238E27FC236}">
                    <a16:creationId xmlns:a16="http://schemas.microsoft.com/office/drawing/2014/main" id="{A1DE5767-B51D-455D-BD1B-28F34A7AFBCA}"/>
                  </a:ext>
                </a:extLst>
              </p:cNvPr>
              <p:cNvSpPr/>
              <p:nvPr/>
            </p:nvSpPr>
            <p:spPr>
              <a:xfrm>
                <a:off x="6750423" y="1927895"/>
                <a:ext cx="448235" cy="156399"/>
              </a:xfrm>
              <a:prstGeom prst="arc">
                <a:avLst>
                  <a:gd name="adj1" fmla="val 18434071"/>
                  <a:gd name="adj2" fmla="val 12872898"/>
                </a:avLst>
              </a:prstGeom>
              <a:ln w="19050">
                <a:solidFill>
                  <a:schemeClr val="tx1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206"/>
              </a:p>
            </p:txBody>
          </p:sp>
        </p:grp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DAF19E5E-8D6C-4A70-B08F-0F281E48BAEB}"/>
                </a:ext>
              </a:extLst>
            </p:cNvPr>
            <p:cNvSpPr/>
            <p:nvPr/>
          </p:nvSpPr>
          <p:spPr>
            <a:xfrm>
              <a:off x="7957533" y="2996377"/>
              <a:ext cx="104323" cy="10432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1026BE4D-8157-4210-83E5-868979CC5884}"/>
                </a:ext>
              </a:extLst>
            </p:cNvPr>
            <p:cNvSpPr/>
            <p:nvPr/>
          </p:nvSpPr>
          <p:spPr>
            <a:xfrm>
              <a:off x="6118434" y="2996377"/>
              <a:ext cx="104323" cy="10432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040D8F4A-7FA5-4FC8-AE18-5EF59F765D98}"/>
                </a:ext>
              </a:extLst>
            </p:cNvPr>
            <p:cNvSpPr txBox="1"/>
            <p:nvPr/>
          </p:nvSpPr>
          <p:spPr>
            <a:xfrm>
              <a:off x="5345996" y="2577603"/>
              <a:ext cx="587237" cy="258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/>
                <a:t>BLR1</a:t>
              </a:r>
              <a:endParaRPr lang="zh-CN" altLang="en-US" sz="2000" dirty="0"/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5ED2FA14-B1ED-4E01-B6F3-8F3624C92153}"/>
                </a:ext>
              </a:extLst>
            </p:cNvPr>
            <p:cNvSpPr txBox="1"/>
            <p:nvPr/>
          </p:nvSpPr>
          <p:spPr>
            <a:xfrm>
              <a:off x="8227764" y="2583719"/>
              <a:ext cx="587237" cy="258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/>
                <a:t>BLR2</a:t>
              </a:r>
              <a:endParaRPr lang="zh-CN" altLang="en-US" sz="2000" dirty="0"/>
            </a:p>
          </p:txBody>
        </p:sp>
      </p:grpSp>
      <p:sp>
        <p:nvSpPr>
          <p:cNvPr id="53" name="文本框 52">
            <a:extLst>
              <a:ext uri="{FF2B5EF4-FFF2-40B4-BE49-F238E27FC236}">
                <a16:creationId xmlns:a16="http://schemas.microsoft.com/office/drawing/2014/main" id="{D2674522-0C3E-4CB6-B87F-E913A8737EDC}"/>
              </a:ext>
            </a:extLst>
          </p:cNvPr>
          <p:cNvSpPr txBox="1"/>
          <p:nvPr/>
        </p:nvSpPr>
        <p:spPr>
          <a:xfrm>
            <a:off x="9583363" y="134223"/>
            <a:ext cx="2691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Songsheng+ 2019</a:t>
            </a:r>
            <a:endParaRPr lang="zh-CN" altLang="en-US" sz="2400" dirty="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60D93EA2-89B0-42CB-BA77-B77A5494B772}"/>
              </a:ext>
            </a:extLst>
          </p:cNvPr>
          <p:cNvSpPr txBox="1"/>
          <p:nvPr/>
        </p:nvSpPr>
        <p:spPr>
          <a:xfrm>
            <a:off x="6174285" y="4048754"/>
            <a:ext cx="830677" cy="400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Phase</a:t>
            </a:r>
            <a:endParaRPr lang="zh-CN" altLang="en-US" sz="2000" dirty="0"/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0D91099F-EFFD-41ED-AE8E-241E2A19B0AC}"/>
              </a:ext>
            </a:extLst>
          </p:cNvPr>
          <p:cNvSpPr txBox="1"/>
          <p:nvPr/>
        </p:nvSpPr>
        <p:spPr>
          <a:xfrm>
            <a:off x="10483811" y="5686081"/>
            <a:ext cx="1499128" cy="400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Wavelength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603205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09F40-4A0F-4FCB-AA55-1888A32A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/>
              <a:t>Alignment of BLR angular momentum is important</a:t>
            </a:r>
            <a:endParaRPr lang="zh-CN" altLang="en-US" sz="3600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95EE738D-AAB1-4FAB-BB4F-FD176AF94F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44" y="1825625"/>
            <a:ext cx="1044511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63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527</Words>
  <Application>Microsoft Office PowerPoint</Application>
  <PresentationFormat>宽屏</PresentationFormat>
  <Paragraphs>101</Paragraphs>
  <Slides>22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0" baseType="lpstr">
      <vt:lpstr>-apple-system</vt:lpstr>
      <vt:lpstr>Microsoft YaHei UI</vt:lpstr>
      <vt:lpstr>PingFangSC-Regular</vt:lpstr>
      <vt:lpstr>等线</vt:lpstr>
      <vt:lpstr>等线 Light</vt:lpstr>
      <vt:lpstr>Arial</vt:lpstr>
      <vt:lpstr>Cambria Math</vt:lpstr>
      <vt:lpstr>Office 主题​​</vt:lpstr>
      <vt:lpstr>Resolving close binaries of supermassive black holes</vt:lpstr>
      <vt:lpstr>CB-SMBHs and gravitational waves</vt:lpstr>
      <vt:lpstr>Electromagnetic signatures of CB-SMBHs</vt:lpstr>
      <vt:lpstr>Current problems</vt:lpstr>
      <vt:lpstr>Traditional method: reverberation mapping</vt:lpstr>
      <vt:lpstr>Reconstructing 2D transfer function from mock data</vt:lpstr>
      <vt:lpstr>New method: optical interferometry</vt:lpstr>
      <vt:lpstr>Interferometric signatures of CB-SMBH</vt:lpstr>
      <vt:lpstr>Alignment of BLR angular momentum is important</vt:lpstr>
      <vt:lpstr>Elliptical orbit and non-coplanar orbit </vt:lpstr>
      <vt:lpstr>Mapping out the binary orbit</vt:lpstr>
      <vt:lpstr>From detached BLRs to merged BLR</vt:lpstr>
      <vt:lpstr>Dynamics of Merged BLR</vt:lpstr>
      <vt:lpstr>Interferometric signals by Doppler boosting</vt:lpstr>
      <vt:lpstr>Effects of BLR size</vt:lpstr>
      <vt:lpstr>Effects of orbital velocities</vt:lpstr>
      <vt:lpstr>Fitting the model to mock data</vt:lpstr>
      <vt:lpstr>Measuring orbital velocities</vt:lpstr>
      <vt:lpstr>Eliminating degeneracies with other method</vt:lpstr>
      <vt:lpstr>The next step</vt:lpstr>
      <vt:lpstr>Conclusions</vt:lpstr>
      <vt:lpstr>Enjoy the excursion on the summer solstice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Resolving close binaries of supermassive black holes</dc:title>
  <dc:creator>Songsheng Yu-Yang</dc:creator>
  <cp:lastModifiedBy>Songsheng Yu-Yang</cp:lastModifiedBy>
  <cp:revision>84</cp:revision>
  <dcterms:created xsi:type="dcterms:W3CDTF">2023-06-19T14:48:00Z</dcterms:created>
  <dcterms:modified xsi:type="dcterms:W3CDTF">2023-06-21T08:58:02Z</dcterms:modified>
</cp:coreProperties>
</file>